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7" r:id="rId4"/>
    <p:sldId id="262" r:id="rId5"/>
    <p:sldId id="258" r:id="rId6"/>
    <p:sldId id="260" r:id="rId7"/>
    <p:sldId id="261" r:id="rId8"/>
    <p:sldId id="264" r:id="rId9"/>
    <p:sldId id="265" r:id="rId10"/>
    <p:sldId id="266" r:id="rId11"/>
    <p:sldId id="268" r:id="rId12"/>
    <p:sldId id="271" r:id="rId13"/>
    <p:sldId id="272" r:id="rId14"/>
    <p:sldId id="267" r:id="rId15"/>
    <p:sldId id="273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1B9"/>
    <a:srgbClr val="6A9AD4"/>
    <a:srgbClr val="9DBFBE"/>
    <a:srgbClr val="9ABBE2"/>
    <a:srgbClr val="0088EE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BD50D-DBBC-4370-B879-517CECB1D84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1DA8A6-B5F6-4AF0-B3A7-676C53D6993F}">
      <dgm:prSet/>
      <dgm:spPr/>
      <dgm:t>
        <a:bodyPr/>
        <a:lstStyle/>
        <a:p>
          <a:r>
            <a:rPr lang="en-US" i="0" dirty="0"/>
            <a:t>1. background </a:t>
          </a:r>
          <a:endParaRPr lang="en-US" dirty="0"/>
        </a:p>
      </dgm:t>
    </dgm:pt>
    <dgm:pt modelId="{A96B49BA-5B8D-40C4-80AE-3B59709B39D6}" type="parTrans" cxnId="{1F5761E1-B9CA-44DB-BD89-C313232984B3}">
      <dgm:prSet/>
      <dgm:spPr/>
      <dgm:t>
        <a:bodyPr/>
        <a:lstStyle/>
        <a:p>
          <a:endParaRPr lang="en-US"/>
        </a:p>
      </dgm:t>
    </dgm:pt>
    <dgm:pt modelId="{CEB53D6E-1C3F-4BE8-94D5-B213C7865510}" type="sibTrans" cxnId="{1F5761E1-B9CA-44DB-BD89-C313232984B3}">
      <dgm:prSet/>
      <dgm:spPr/>
      <dgm:t>
        <a:bodyPr/>
        <a:lstStyle/>
        <a:p>
          <a:endParaRPr lang="en-US"/>
        </a:p>
      </dgm:t>
    </dgm:pt>
    <dgm:pt modelId="{D7D24557-C14F-4F17-BE35-63666746DD62}">
      <dgm:prSet/>
      <dgm:spPr/>
      <dgm:t>
        <a:bodyPr/>
        <a:lstStyle/>
        <a:p>
          <a:r>
            <a:rPr lang="en-US" i="0"/>
            <a:t>fairness in the field of artificial intelligence</a:t>
          </a:r>
          <a:endParaRPr lang="en-US"/>
        </a:p>
      </dgm:t>
    </dgm:pt>
    <dgm:pt modelId="{4242CBAA-7AD5-41F1-84C5-3F9561A114BD}" type="parTrans" cxnId="{24D362B5-1217-4213-A3F1-DD20B40406E2}">
      <dgm:prSet/>
      <dgm:spPr/>
      <dgm:t>
        <a:bodyPr/>
        <a:lstStyle/>
        <a:p>
          <a:endParaRPr lang="en-US"/>
        </a:p>
      </dgm:t>
    </dgm:pt>
    <dgm:pt modelId="{815B5860-7BFF-40DD-AA02-BD2898B57F7A}" type="sibTrans" cxnId="{24D362B5-1217-4213-A3F1-DD20B40406E2}">
      <dgm:prSet/>
      <dgm:spPr/>
      <dgm:t>
        <a:bodyPr/>
        <a:lstStyle/>
        <a:p>
          <a:endParaRPr lang="en-US"/>
        </a:p>
      </dgm:t>
    </dgm:pt>
    <dgm:pt modelId="{13647347-18AB-4A23-A6DD-20FBFDEA2B56}">
      <dgm:prSet/>
      <dgm:spPr/>
      <dgm:t>
        <a:bodyPr/>
        <a:lstStyle/>
        <a:p>
          <a:r>
            <a:rPr lang="en-US" i="0" dirty="0"/>
            <a:t>characterizing social biases in large language models</a:t>
          </a:r>
          <a:endParaRPr lang="en-US" dirty="0"/>
        </a:p>
      </dgm:t>
    </dgm:pt>
    <dgm:pt modelId="{5A1E434F-48E7-4503-AC34-16F08B9C8A70}" type="parTrans" cxnId="{3D54D5B5-A3E1-47A5-9623-80B57B799DC2}">
      <dgm:prSet/>
      <dgm:spPr/>
      <dgm:t>
        <a:bodyPr/>
        <a:lstStyle/>
        <a:p>
          <a:endParaRPr lang="en-US"/>
        </a:p>
      </dgm:t>
    </dgm:pt>
    <dgm:pt modelId="{647A579C-3411-4580-AC16-8CAA83142675}" type="sibTrans" cxnId="{3D54D5B5-A3E1-47A5-9623-80B57B799DC2}">
      <dgm:prSet/>
      <dgm:spPr/>
      <dgm:t>
        <a:bodyPr/>
        <a:lstStyle/>
        <a:p>
          <a:endParaRPr lang="en-US"/>
        </a:p>
      </dgm:t>
    </dgm:pt>
    <dgm:pt modelId="{F6B99EE6-8C59-435E-9F5C-0D7F700D853D}">
      <dgm:prSet/>
      <dgm:spPr/>
      <dgm:t>
        <a:bodyPr/>
        <a:lstStyle/>
        <a:p>
          <a:r>
            <a:rPr lang="en-US" i="0" dirty="0"/>
            <a:t>2. issues in language modeling</a:t>
          </a:r>
          <a:endParaRPr lang="en-US" dirty="0"/>
        </a:p>
      </dgm:t>
    </dgm:pt>
    <dgm:pt modelId="{E65B94B0-0C7E-42DE-9DE3-D10C19BF7650}" type="parTrans" cxnId="{FDCD4AF0-22B4-4C65-921F-A29DC8FE9EC2}">
      <dgm:prSet/>
      <dgm:spPr/>
      <dgm:t>
        <a:bodyPr/>
        <a:lstStyle/>
        <a:p>
          <a:endParaRPr lang="en-US"/>
        </a:p>
      </dgm:t>
    </dgm:pt>
    <dgm:pt modelId="{D068DB3A-C822-4026-9566-D480E56A106D}" type="sibTrans" cxnId="{FDCD4AF0-22B4-4C65-921F-A29DC8FE9EC2}">
      <dgm:prSet/>
      <dgm:spPr/>
      <dgm:t>
        <a:bodyPr/>
        <a:lstStyle/>
        <a:p>
          <a:endParaRPr lang="en-US"/>
        </a:p>
      </dgm:t>
    </dgm:pt>
    <dgm:pt modelId="{C83EC27F-EB1D-4C3F-BCEC-F8C95D480534}">
      <dgm:prSet/>
      <dgm:spPr/>
      <dgm:t>
        <a:bodyPr/>
        <a:lstStyle/>
        <a:p>
          <a:r>
            <a:rPr lang="en-US" i="0" dirty="0"/>
            <a:t>gender agreement in Croatian</a:t>
          </a:r>
          <a:endParaRPr lang="en-US" dirty="0"/>
        </a:p>
      </dgm:t>
    </dgm:pt>
    <dgm:pt modelId="{766E4AF1-3707-4BBB-BE15-082D340224F9}" type="parTrans" cxnId="{A2E1A179-1B11-4712-A4D3-506C268E5BA5}">
      <dgm:prSet/>
      <dgm:spPr/>
      <dgm:t>
        <a:bodyPr/>
        <a:lstStyle/>
        <a:p>
          <a:endParaRPr lang="en-US"/>
        </a:p>
      </dgm:t>
    </dgm:pt>
    <dgm:pt modelId="{DAE063FE-8ED0-4C17-B8FA-DCADC8699311}" type="sibTrans" cxnId="{A2E1A179-1B11-4712-A4D3-506C268E5BA5}">
      <dgm:prSet/>
      <dgm:spPr/>
      <dgm:t>
        <a:bodyPr/>
        <a:lstStyle/>
        <a:p>
          <a:endParaRPr lang="en-US"/>
        </a:p>
      </dgm:t>
    </dgm:pt>
    <dgm:pt modelId="{9EF70A43-092F-48C8-A0DB-734ABDE8D7E3}">
      <dgm:prSet/>
      <dgm:spPr/>
      <dgm:t>
        <a:bodyPr/>
        <a:lstStyle/>
        <a:p>
          <a:r>
            <a:rPr lang="en-US" i="0" dirty="0"/>
            <a:t>3. current work</a:t>
          </a:r>
          <a:endParaRPr lang="en-US" dirty="0"/>
        </a:p>
      </dgm:t>
    </dgm:pt>
    <dgm:pt modelId="{58CA129B-DA5A-44CE-9588-5CB01A82204B}" type="parTrans" cxnId="{8DE44446-2244-44E7-B517-A207301E02DD}">
      <dgm:prSet/>
      <dgm:spPr/>
      <dgm:t>
        <a:bodyPr/>
        <a:lstStyle/>
        <a:p>
          <a:endParaRPr lang="en-US"/>
        </a:p>
      </dgm:t>
    </dgm:pt>
    <dgm:pt modelId="{6AE8684F-2BE9-4E62-8DAF-D1FC07B63D01}" type="sibTrans" cxnId="{8DE44446-2244-44E7-B517-A207301E02DD}">
      <dgm:prSet/>
      <dgm:spPr/>
      <dgm:t>
        <a:bodyPr/>
        <a:lstStyle/>
        <a:p>
          <a:endParaRPr lang="en-US"/>
        </a:p>
      </dgm:t>
    </dgm:pt>
    <dgm:pt modelId="{D7597735-754A-477B-BF2A-0BC8B9109D51}">
      <dgm:prSet/>
      <dgm:spPr/>
      <dgm:t>
        <a:bodyPr/>
        <a:lstStyle/>
        <a:p>
          <a:r>
            <a:rPr lang="en-US" i="0" dirty="0"/>
            <a:t>using English-language measures of bias for Croatian </a:t>
          </a:r>
          <a:endParaRPr lang="en-US" dirty="0"/>
        </a:p>
      </dgm:t>
    </dgm:pt>
    <dgm:pt modelId="{58F5789A-6419-4A27-89C0-5BA25274771B}" type="parTrans" cxnId="{CFB1849C-264F-4BF3-930D-AA11EC3715B5}">
      <dgm:prSet/>
      <dgm:spPr/>
      <dgm:t>
        <a:bodyPr/>
        <a:lstStyle/>
        <a:p>
          <a:endParaRPr lang="en-US"/>
        </a:p>
      </dgm:t>
    </dgm:pt>
    <dgm:pt modelId="{038C232E-2867-4552-9005-6D35D16D5DEF}" type="sibTrans" cxnId="{CFB1849C-264F-4BF3-930D-AA11EC3715B5}">
      <dgm:prSet/>
      <dgm:spPr/>
      <dgm:t>
        <a:bodyPr/>
        <a:lstStyle/>
        <a:p>
          <a:endParaRPr lang="en-US"/>
        </a:p>
      </dgm:t>
    </dgm:pt>
    <dgm:pt modelId="{28B7778D-F5EC-4697-9BF8-10A5A6F8D6FD}">
      <dgm:prSet/>
      <dgm:spPr/>
      <dgm:t>
        <a:bodyPr/>
        <a:lstStyle/>
        <a:p>
          <a:r>
            <a:rPr lang="en-US" i="0" dirty="0"/>
            <a:t>alternate approach which considers morphological complexity</a:t>
          </a:r>
          <a:endParaRPr lang="en-US" dirty="0"/>
        </a:p>
      </dgm:t>
    </dgm:pt>
    <dgm:pt modelId="{0D5BB854-E7DA-483D-A48D-BFC3FEF27FEA}" type="parTrans" cxnId="{8B71B560-67A6-421E-BBBC-A264833A1BA8}">
      <dgm:prSet/>
      <dgm:spPr/>
      <dgm:t>
        <a:bodyPr/>
        <a:lstStyle/>
        <a:p>
          <a:endParaRPr lang="en-US"/>
        </a:p>
      </dgm:t>
    </dgm:pt>
    <dgm:pt modelId="{35105408-0736-429E-91F4-67EF1FDE8831}" type="sibTrans" cxnId="{8B71B560-67A6-421E-BBBC-A264833A1BA8}">
      <dgm:prSet/>
      <dgm:spPr/>
      <dgm:t>
        <a:bodyPr/>
        <a:lstStyle/>
        <a:p>
          <a:endParaRPr lang="en-US"/>
        </a:p>
      </dgm:t>
    </dgm:pt>
    <dgm:pt modelId="{7F6F934D-E8B0-4A2D-9FD3-5D586A01592D}" type="pres">
      <dgm:prSet presAssocID="{06ABD50D-DBBC-4370-B879-517CECB1D844}" presName="linear" presStyleCnt="0">
        <dgm:presLayoutVars>
          <dgm:dir/>
          <dgm:animLvl val="lvl"/>
          <dgm:resizeHandles val="exact"/>
        </dgm:presLayoutVars>
      </dgm:prSet>
      <dgm:spPr/>
    </dgm:pt>
    <dgm:pt modelId="{E0A07880-8B02-485F-A3EE-1CAC2DE0E99B}" type="pres">
      <dgm:prSet presAssocID="{631DA8A6-B5F6-4AF0-B3A7-676C53D6993F}" presName="parentLin" presStyleCnt="0"/>
      <dgm:spPr/>
    </dgm:pt>
    <dgm:pt modelId="{AFBF6F6E-303E-42E4-83A6-72163AA36C06}" type="pres">
      <dgm:prSet presAssocID="{631DA8A6-B5F6-4AF0-B3A7-676C53D6993F}" presName="parentLeftMargin" presStyleLbl="node1" presStyleIdx="0" presStyleCnt="3"/>
      <dgm:spPr/>
    </dgm:pt>
    <dgm:pt modelId="{8DA6ACD2-F7E2-4035-B7D6-589B14CB2231}" type="pres">
      <dgm:prSet presAssocID="{631DA8A6-B5F6-4AF0-B3A7-676C53D6993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4011A10-BCED-4F0C-8606-EF67A78DCD28}" type="pres">
      <dgm:prSet presAssocID="{631DA8A6-B5F6-4AF0-B3A7-676C53D6993F}" presName="negativeSpace" presStyleCnt="0"/>
      <dgm:spPr/>
    </dgm:pt>
    <dgm:pt modelId="{EB69BA87-908B-4278-8B72-AAA5D4F9493E}" type="pres">
      <dgm:prSet presAssocID="{631DA8A6-B5F6-4AF0-B3A7-676C53D6993F}" presName="childText" presStyleLbl="conFgAcc1" presStyleIdx="0" presStyleCnt="3">
        <dgm:presLayoutVars>
          <dgm:bulletEnabled val="1"/>
        </dgm:presLayoutVars>
      </dgm:prSet>
      <dgm:spPr/>
    </dgm:pt>
    <dgm:pt modelId="{B813E2F7-3AF8-4312-AC14-1597D0F09D74}" type="pres">
      <dgm:prSet presAssocID="{CEB53D6E-1C3F-4BE8-94D5-B213C7865510}" presName="spaceBetweenRectangles" presStyleCnt="0"/>
      <dgm:spPr/>
    </dgm:pt>
    <dgm:pt modelId="{6D2EB579-0608-4E47-8484-4F17E72ADC31}" type="pres">
      <dgm:prSet presAssocID="{F6B99EE6-8C59-435E-9F5C-0D7F700D853D}" presName="parentLin" presStyleCnt="0"/>
      <dgm:spPr/>
    </dgm:pt>
    <dgm:pt modelId="{8F0B07A6-0A92-4A17-AC3C-705901F214AC}" type="pres">
      <dgm:prSet presAssocID="{F6B99EE6-8C59-435E-9F5C-0D7F700D853D}" presName="parentLeftMargin" presStyleLbl="node1" presStyleIdx="0" presStyleCnt="3"/>
      <dgm:spPr/>
    </dgm:pt>
    <dgm:pt modelId="{2AFF927D-4E01-4A84-8FCA-94B40C208CD0}" type="pres">
      <dgm:prSet presAssocID="{F6B99EE6-8C59-435E-9F5C-0D7F700D853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A822FC0-3011-4008-A28D-FE1724055D10}" type="pres">
      <dgm:prSet presAssocID="{F6B99EE6-8C59-435E-9F5C-0D7F700D853D}" presName="negativeSpace" presStyleCnt="0"/>
      <dgm:spPr/>
    </dgm:pt>
    <dgm:pt modelId="{1B2DCB2B-8B42-4D50-B7A6-1CFB55327AF6}" type="pres">
      <dgm:prSet presAssocID="{F6B99EE6-8C59-435E-9F5C-0D7F700D853D}" presName="childText" presStyleLbl="conFgAcc1" presStyleIdx="1" presStyleCnt="3">
        <dgm:presLayoutVars>
          <dgm:bulletEnabled val="1"/>
        </dgm:presLayoutVars>
      </dgm:prSet>
      <dgm:spPr/>
    </dgm:pt>
    <dgm:pt modelId="{5F885120-A544-4D13-AD89-298D83F957A7}" type="pres">
      <dgm:prSet presAssocID="{D068DB3A-C822-4026-9566-D480E56A106D}" presName="spaceBetweenRectangles" presStyleCnt="0"/>
      <dgm:spPr/>
    </dgm:pt>
    <dgm:pt modelId="{24D01131-0762-49F8-9372-91CAB443417E}" type="pres">
      <dgm:prSet presAssocID="{9EF70A43-092F-48C8-A0DB-734ABDE8D7E3}" presName="parentLin" presStyleCnt="0"/>
      <dgm:spPr/>
    </dgm:pt>
    <dgm:pt modelId="{F38A61D0-1F35-47DC-A114-65A86BEA9255}" type="pres">
      <dgm:prSet presAssocID="{9EF70A43-092F-48C8-A0DB-734ABDE8D7E3}" presName="parentLeftMargin" presStyleLbl="node1" presStyleIdx="1" presStyleCnt="3"/>
      <dgm:spPr/>
    </dgm:pt>
    <dgm:pt modelId="{00FB81A8-5DDB-4C08-9AD7-50181F6ECBC6}" type="pres">
      <dgm:prSet presAssocID="{9EF70A43-092F-48C8-A0DB-734ABDE8D7E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44186C7-58F0-4499-BA43-10DEBFB4769D}" type="pres">
      <dgm:prSet presAssocID="{9EF70A43-092F-48C8-A0DB-734ABDE8D7E3}" presName="negativeSpace" presStyleCnt="0"/>
      <dgm:spPr/>
    </dgm:pt>
    <dgm:pt modelId="{C6518250-251F-48E0-8EED-862F2D5556DC}" type="pres">
      <dgm:prSet presAssocID="{9EF70A43-092F-48C8-A0DB-734ABDE8D7E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120400A-2BC2-4ABE-A448-830A1ABBA7E4}" type="presOf" srcId="{631DA8A6-B5F6-4AF0-B3A7-676C53D6993F}" destId="{AFBF6F6E-303E-42E4-83A6-72163AA36C06}" srcOrd="0" destOrd="0" presId="urn:microsoft.com/office/officeart/2005/8/layout/list1"/>
    <dgm:cxn modelId="{C5FEE320-61BE-44B2-A341-CF42538EDFC0}" type="presOf" srcId="{F6B99EE6-8C59-435E-9F5C-0D7F700D853D}" destId="{8F0B07A6-0A92-4A17-AC3C-705901F214AC}" srcOrd="0" destOrd="0" presId="urn:microsoft.com/office/officeart/2005/8/layout/list1"/>
    <dgm:cxn modelId="{5A792C2B-5626-419F-A75D-7F76B158D582}" type="presOf" srcId="{9EF70A43-092F-48C8-A0DB-734ABDE8D7E3}" destId="{00FB81A8-5DDB-4C08-9AD7-50181F6ECBC6}" srcOrd="1" destOrd="0" presId="urn:microsoft.com/office/officeart/2005/8/layout/list1"/>
    <dgm:cxn modelId="{8B71B560-67A6-421E-BBBC-A264833A1BA8}" srcId="{9EF70A43-092F-48C8-A0DB-734ABDE8D7E3}" destId="{28B7778D-F5EC-4697-9BF8-10A5A6F8D6FD}" srcOrd="1" destOrd="0" parTransId="{0D5BB854-E7DA-483D-A48D-BFC3FEF27FEA}" sibTransId="{35105408-0736-429E-91F4-67EF1FDE8831}"/>
    <dgm:cxn modelId="{8DE44446-2244-44E7-B517-A207301E02DD}" srcId="{06ABD50D-DBBC-4370-B879-517CECB1D844}" destId="{9EF70A43-092F-48C8-A0DB-734ABDE8D7E3}" srcOrd="2" destOrd="0" parTransId="{58CA129B-DA5A-44CE-9588-5CB01A82204B}" sibTransId="{6AE8684F-2BE9-4E62-8DAF-D1FC07B63D01}"/>
    <dgm:cxn modelId="{6B3E4E46-7191-4F4C-A24D-F963A9032DA4}" type="presOf" srcId="{D7597735-754A-477B-BF2A-0BC8B9109D51}" destId="{C6518250-251F-48E0-8EED-862F2D5556DC}" srcOrd="0" destOrd="0" presId="urn:microsoft.com/office/officeart/2005/8/layout/list1"/>
    <dgm:cxn modelId="{1B7B5850-08E9-4711-A98D-54124F40A8C1}" type="presOf" srcId="{13647347-18AB-4A23-A6DD-20FBFDEA2B56}" destId="{EB69BA87-908B-4278-8B72-AAA5D4F9493E}" srcOrd="0" destOrd="1" presId="urn:microsoft.com/office/officeart/2005/8/layout/list1"/>
    <dgm:cxn modelId="{A2E1A179-1B11-4712-A4D3-506C268E5BA5}" srcId="{F6B99EE6-8C59-435E-9F5C-0D7F700D853D}" destId="{C83EC27F-EB1D-4C3F-BCEC-F8C95D480534}" srcOrd="0" destOrd="0" parTransId="{766E4AF1-3707-4BBB-BE15-082D340224F9}" sibTransId="{DAE063FE-8ED0-4C17-B8FA-DCADC8699311}"/>
    <dgm:cxn modelId="{0B7E5C82-EB9F-4320-9CA0-FFCDFACDCE40}" type="presOf" srcId="{D7D24557-C14F-4F17-BE35-63666746DD62}" destId="{EB69BA87-908B-4278-8B72-AAA5D4F9493E}" srcOrd="0" destOrd="0" presId="urn:microsoft.com/office/officeart/2005/8/layout/list1"/>
    <dgm:cxn modelId="{7FF10596-D063-436E-A917-7BE40EC250D6}" type="presOf" srcId="{C83EC27F-EB1D-4C3F-BCEC-F8C95D480534}" destId="{1B2DCB2B-8B42-4D50-B7A6-1CFB55327AF6}" srcOrd="0" destOrd="0" presId="urn:microsoft.com/office/officeart/2005/8/layout/list1"/>
    <dgm:cxn modelId="{CFB1849C-264F-4BF3-930D-AA11EC3715B5}" srcId="{9EF70A43-092F-48C8-A0DB-734ABDE8D7E3}" destId="{D7597735-754A-477B-BF2A-0BC8B9109D51}" srcOrd="0" destOrd="0" parTransId="{58F5789A-6419-4A27-89C0-5BA25274771B}" sibTransId="{038C232E-2867-4552-9005-6D35D16D5DEF}"/>
    <dgm:cxn modelId="{24D362B5-1217-4213-A3F1-DD20B40406E2}" srcId="{631DA8A6-B5F6-4AF0-B3A7-676C53D6993F}" destId="{D7D24557-C14F-4F17-BE35-63666746DD62}" srcOrd="0" destOrd="0" parTransId="{4242CBAA-7AD5-41F1-84C5-3F9561A114BD}" sibTransId="{815B5860-7BFF-40DD-AA02-BD2898B57F7A}"/>
    <dgm:cxn modelId="{3D54D5B5-A3E1-47A5-9623-80B57B799DC2}" srcId="{631DA8A6-B5F6-4AF0-B3A7-676C53D6993F}" destId="{13647347-18AB-4A23-A6DD-20FBFDEA2B56}" srcOrd="1" destOrd="0" parTransId="{5A1E434F-48E7-4503-AC34-16F08B9C8A70}" sibTransId="{647A579C-3411-4580-AC16-8CAA83142675}"/>
    <dgm:cxn modelId="{D1123FBD-1DF8-4AB3-A4AB-B30801A0C365}" type="presOf" srcId="{06ABD50D-DBBC-4370-B879-517CECB1D844}" destId="{7F6F934D-E8B0-4A2D-9FD3-5D586A01592D}" srcOrd="0" destOrd="0" presId="urn:microsoft.com/office/officeart/2005/8/layout/list1"/>
    <dgm:cxn modelId="{A51BFCC6-8A4E-48A7-9395-AB418A743F30}" type="presOf" srcId="{28B7778D-F5EC-4697-9BF8-10A5A6F8D6FD}" destId="{C6518250-251F-48E0-8EED-862F2D5556DC}" srcOrd="0" destOrd="1" presId="urn:microsoft.com/office/officeart/2005/8/layout/list1"/>
    <dgm:cxn modelId="{A258B3CA-7A0C-4EBB-B039-B67E10BD33BC}" type="presOf" srcId="{9EF70A43-092F-48C8-A0DB-734ABDE8D7E3}" destId="{F38A61D0-1F35-47DC-A114-65A86BEA9255}" srcOrd="0" destOrd="0" presId="urn:microsoft.com/office/officeart/2005/8/layout/list1"/>
    <dgm:cxn modelId="{1F5761E1-B9CA-44DB-BD89-C313232984B3}" srcId="{06ABD50D-DBBC-4370-B879-517CECB1D844}" destId="{631DA8A6-B5F6-4AF0-B3A7-676C53D6993F}" srcOrd="0" destOrd="0" parTransId="{A96B49BA-5B8D-40C4-80AE-3B59709B39D6}" sibTransId="{CEB53D6E-1C3F-4BE8-94D5-B213C7865510}"/>
    <dgm:cxn modelId="{6D6CD2EC-0E9B-48B0-8F4B-900EB0B21C1C}" type="presOf" srcId="{F6B99EE6-8C59-435E-9F5C-0D7F700D853D}" destId="{2AFF927D-4E01-4A84-8FCA-94B40C208CD0}" srcOrd="1" destOrd="0" presId="urn:microsoft.com/office/officeart/2005/8/layout/list1"/>
    <dgm:cxn modelId="{FDCD4AF0-22B4-4C65-921F-A29DC8FE9EC2}" srcId="{06ABD50D-DBBC-4370-B879-517CECB1D844}" destId="{F6B99EE6-8C59-435E-9F5C-0D7F700D853D}" srcOrd="1" destOrd="0" parTransId="{E65B94B0-0C7E-42DE-9DE3-D10C19BF7650}" sibTransId="{D068DB3A-C822-4026-9566-D480E56A106D}"/>
    <dgm:cxn modelId="{2A0EF0FC-D7B1-4399-A461-019323F2BC1F}" type="presOf" srcId="{631DA8A6-B5F6-4AF0-B3A7-676C53D6993F}" destId="{8DA6ACD2-F7E2-4035-B7D6-589B14CB2231}" srcOrd="1" destOrd="0" presId="urn:microsoft.com/office/officeart/2005/8/layout/list1"/>
    <dgm:cxn modelId="{D61688C4-BD02-46B2-9F3C-B407916FE003}" type="presParOf" srcId="{7F6F934D-E8B0-4A2D-9FD3-5D586A01592D}" destId="{E0A07880-8B02-485F-A3EE-1CAC2DE0E99B}" srcOrd="0" destOrd="0" presId="urn:microsoft.com/office/officeart/2005/8/layout/list1"/>
    <dgm:cxn modelId="{EC8BEE7C-6F59-4BBF-8135-AE8F5A89403E}" type="presParOf" srcId="{E0A07880-8B02-485F-A3EE-1CAC2DE0E99B}" destId="{AFBF6F6E-303E-42E4-83A6-72163AA36C06}" srcOrd="0" destOrd="0" presId="urn:microsoft.com/office/officeart/2005/8/layout/list1"/>
    <dgm:cxn modelId="{6DC95098-D73B-419E-B781-0EB9CDA7E978}" type="presParOf" srcId="{E0A07880-8B02-485F-A3EE-1CAC2DE0E99B}" destId="{8DA6ACD2-F7E2-4035-B7D6-589B14CB2231}" srcOrd="1" destOrd="0" presId="urn:microsoft.com/office/officeart/2005/8/layout/list1"/>
    <dgm:cxn modelId="{CACD7102-64C8-4508-991B-0B55723E31CF}" type="presParOf" srcId="{7F6F934D-E8B0-4A2D-9FD3-5D586A01592D}" destId="{F4011A10-BCED-4F0C-8606-EF67A78DCD28}" srcOrd="1" destOrd="0" presId="urn:microsoft.com/office/officeart/2005/8/layout/list1"/>
    <dgm:cxn modelId="{E03FAD1E-EA8C-41CB-A8A5-3977BBE6B2CD}" type="presParOf" srcId="{7F6F934D-E8B0-4A2D-9FD3-5D586A01592D}" destId="{EB69BA87-908B-4278-8B72-AAA5D4F9493E}" srcOrd="2" destOrd="0" presId="urn:microsoft.com/office/officeart/2005/8/layout/list1"/>
    <dgm:cxn modelId="{357F68CB-8BE3-44C8-9DB8-0AF9E3E0552E}" type="presParOf" srcId="{7F6F934D-E8B0-4A2D-9FD3-5D586A01592D}" destId="{B813E2F7-3AF8-4312-AC14-1597D0F09D74}" srcOrd="3" destOrd="0" presId="urn:microsoft.com/office/officeart/2005/8/layout/list1"/>
    <dgm:cxn modelId="{91FC4EE3-8D57-4BCA-92C6-70BBBF334968}" type="presParOf" srcId="{7F6F934D-E8B0-4A2D-9FD3-5D586A01592D}" destId="{6D2EB579-0608-4E47-8484-4F17E72ADC31}" srcOrd="4" destOrd="0" presId="urn:microsoft.com/office/officeart/2005/8/layout/list1"/>
    <dgm:cxn modelId="{F36BAF62-738B-4AEE-9026-DCC5C68B943C}" type="presParOf" srcId="{6D2EB579-0608-4E47-8484-4F17E72ADC31}" destId="{8F0B07A6-0A92-4A17-AC3C-705901F214AC}" srcOrd="0" destOrd="0" presId="urn:microsoft.com/office/officeart/2005/8/layout/list1"/>
    <dgm:cxn modelId="{2C589897-B230-4530-A660-A686FAF5C2B6}" type="presParOf" srcId="{6D2EB579-0608-4E47-8484-4F17E72ADC31}" destId="{2AFF927D-4E01-4A84-8FCA-94B40C208CD0}" srcOrd="1" destOrd="0" presId="urn:microsoft.com/office/officeart/2005/8/layout/list1"/>
    <dgm:cxn modelId="{64FE730C-5C31-4B78-93B0-608E53F5B3BA}" type="presParOf" srcId="{7F6F934D-E8B0-4A2D-9FD3-5D586A01592D}" destId="{BA822FC0-3011-4008-A28D-FE1724055D10}" srcOrd="5" destOrd="0" presId="urn:microsoft.com/office/officeart/2005/8/layout/list1"/>
    <dgm:cxn modelId="{60599622-A03B-4007-B3FA-4C1812617459}" type="presParOf" srcId="{7F6F934D-E8B0-4A2D-9FD3-5D586A01592D}" destId="{1B2DCB2B-8B42-4D50-B7A6-1CFB55327AF6}" srcOrd="6" destOrd="0" presId="urn:microsoft.com/office/officeart/2005/8/layout/list1"/>
    <dgm:cxn modelId="{DA0719BC-8EC7-4FE1-84BF-E90DCB139E89}" type="presParOf" srcId="{7F6F934D-E8B0-4A2D-9FD3-5D586A01592D}" destId="{5F885120-A544-4D13-AD89-298D83F957A7}" srcOrd="7" destOrd="0" presId="urn:microsoft.com/office/officeart/2005/8/layout/list1"/>
    <dgm:cxn modelId="{E0583744-9591-4294-86B0-B2CAF79731D1}" type="presParOf" srcId="{7F6F934D-E8B0-4A2D-9FD3-5D586A01592D}" destId="{24D01131-0762-49F8-9372-91CAB443417E}" srcOrd="8" destOrd="0" presId="urn:microsoft.com/office/officeart/2005/8/layout/list1"/>
    <dgm:cxn modelId="{252F71EE-3973-454D-960B-CAEFA4316206}" type="presParOf" srcId="{24D01131-0762-49F8-9372-91CAB443417E}" destId="{F38A61D0-1F35-47DC-A114-65A86BEA9255}" srcOrd="0" destOrd="0" presId="urn:microsoft.com/office/officeart/2005/8/layout/list1"/>
    <dgm:cxn modelId="{C7326F91-FD0D-4DE5-983D-6B677E4F5D1A}" type="presParOf" srcId="{24D01131-0762-49F8-9372-91CAB443417E}" destId="{00FB81A8-5DDB-4C08-9AD7-50181F6ECBC6}" srcOrd="1" destOrd="0" presId="urn:microsoft.com/office/officeart/2005/8/layout/list1"/>
    <dgm:cxn modelId="{215157F6-F0DF-4F85-BD36-7E7B3E9F89A3}" type="presParOf" srcId="{7F6F934D-E8B0-4A2D-9FD3-5D586A01592D}" destId="{144186C7-58F0-4499-BA43-10DEBFB4769D}" srcOrd="9" destOrd="0" presId="urn:microsoft.com/office/officeart/2005/8/layout/list1"/>
    <dgm:cxn modelId="{C34DD3CF-812F-42D0-9D67-B7B57B889B08}" type="presParOf" srcId="{7F6F934D-E8B0-4A2D-9FD3-5D586A01592D}" destId="{C6518250-251F-48E0-8EED-862F2D5556DC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154C94-4DF1-4943-B637-C901F024B7C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A3BC0F-F6A7-4B39-B16A-755993C95197}">
      <dgm:prSet/>
      <dgm:spPr/>
      <dgm:t>
        <a:bodyPr/>
        <a:lstStyle/>
        <a:p>
          <a:r>
            <a:rPr lang="en-US" i="0"/>
            <a:t>artificial neural networks</a:t>
          </a:r>
          <a:endParaRPr lang="en-US"/>
        </a:p>
      </dgm:t>
    </dgm:pt>
    <dgm:pt modelId="{6A0A2CA6-3E17-49D8-94D2-43CD76E7DB22}" type="parTrans" cxnId="{1E02B3F5-C7BB-484C-B057-B51AD3889F2C}">
      <dgm:prSet/>
      <dgm:spPr/>
      <dgm:t>
        <a:bodyPr/>
        <a:lstStyle/>
        <a:p>
          <a:endParaRPr lang="en-US"/>
        </a:p>
      </dgm:t>
    </dgm:pt>
    <dgm:pt modelId="{1569F5DA-B632-4008-B2C5-D381F7E39FBB}" type="sibTrans" cxnId="{1E02B3F5-C7BB-484C-B057-B51AD3889F2C}">
      <dgm:prSet/>
      <dgm:spPr/>
      <dgm:t>
        <a:bodyPr/>
        <a:lstStyle/>
        <a:p>
          <a:endParaRPr lang="en-US"/>
        </a:p>
      </dgm:t>
    </dgm:pt>
    <dgm:pt modelId="{95DAB740-281E-41C6-98FB-6FF12118D7F3}">
      <dgm:prSet/>
      <dgm:spPr/>
      <dgm:t>
        <a:bodyPr/>
        <a:lstStyle/>
        <a:p>
          <a:r>
            <a:rPr lang="en-US" i="0" dirty="0">
              <a:solidFill>
                <a:schemeClr val="tx1"/>
              </a:solidFill>
              <a:latin typeface="Abadi Extra Light" panose="020B0204020104020204" pitchFamily="34" charset="0"/>
            </a:rPr>
            <a:t>computational models similar to brain</a:t>
          </a:r>
          <a:endParaRPr lang="en-US" dirty="0">
            <a:solidFill>
              <a:schemeClr val="tx1"/>
            </a:solidFill>
            <a:latin typeface="Abadi Extra Light" panose="020B0204020104020204" pitchFamily="34" charset="0"/>
          </a:endParaRPr>
        </a:p>
      </dgm:t>
    </dgm:pt>
    <dgm:pt modelId="{9841A3BE-A766-4BDA-9D85-4A9F4D573F12}" type="parTrans" cxnId="{34768743-AA3D-46E9-A9C9-CE27A1191E5B}">
      <dgm:prSet/>
      <dgm:spPr/>
      <dgm:t>
        <a:bodyPr/>
        <a:lstStyle/>
        <a:p>
          <a:endParaRPr lang="en-US"/>
        </a:p>
      </dgm:t>
    </dgm:pt>
    <dgm:pt modelId="{B66EADF6-1AB7-4F38-BFDE-9ED19EC1C65F}" type="sibTrans" cxnId="{34768743-AA3D-46E9-A9C9-CE27A1191E5B}">
      <dgm:prSet/>
      <dgm:spPr/>
      <dgm:t>
        <a:bodyPr/>
        <a:lstStyle/>
        <a:p>
          <a:endParaRPr lang="en-US"/>
        </a:p>
      </dgm:t>
    </dgm:pt>
    <dgm:pt modelId="{7DD48F47-F4C4-46CD-BEF7-4D914A89AC88}">
      <dgm:prSet/>
      <dgm:spPr/>
      <dgm:t>
        <a:bodyPr/>
        <a:lstStyle/>
        <a:p>
          <a:r>
            <a:rPr lang="en-US" i="0" dirty="0">
              <a:solidFill>
                <a:schemeClr val="tx1"/>
              </a:solidFill>
              <a:latin typeface="Abadi Extra Light" panose="020B0204020104020204" pitchFamily="34" charset="0"/>
            </a:rPr>
            <a:t>connections between neurons have weights which may be adjusted</a:t>
          </a:r>
          <a:endParaRPr lang="en-US" dirty="0">
            <a:solidFill>
              <a:schemeClr val="tx1"/>
            </a:solidFill>
            <a:latin typeface="Abadi Extra Light" panose="020B0204020104020204" pitchFamily="34" charset="0"/>
          </a:endParaRPr>
        </a:p>
      </dgm:t>
    </dgm:pt>
    <dgm:pt modelId="{0AC8CBA1-8C88-4DCA-823F-54B62CB41A04}" type="parTrans" cxnId="{1C4C6BB9-DB41-4428-86BE-CA5BC26E95E4}">
      <dgm:prSet/>
      <dgm:spPr/>
      <dgm:t>
        <a:bodyPr/>
        <a:lstStyle/>
        <a:p>
          <a:endParaRPr lang="en-US"/>
        </a:p>
      </dgm:t>
    </dgm:pt>
    <dgm:pt modelId="{C31D0164-436E-4E64-AB8A-3B3130FDC8B4}" type="sibTrans" cxnId="{1C4C6BB9-DB41-4428-86BE-CA5BC26E95E4}">
      <dgm:prSet/>
      <dgm:spPr/>
      <dgm:t>
        <a:bodyPr/>
        <a:lstStyle/>
        <a:p>
          <a:endParaRPr lang="en-US"/>
        </a:p>
      </dgm:t>
    </dgm:pt>
    <dgm:pt modelId="{4EA91F4C-0EEE-4F6B-871F-81E289331BD8}">
      <dgm:prSet/>
      <dgm:spPr/>
      <dgm:t>
        <a:bodyPr/>
        <a:lstStyle/>
        <a:p>
          <a:r>
            <a:rPr lang="en-US" i="0" dirty="0"/>
            <a:t>LLMs</a:t>
          </a:r>
          <a:endParaRPr lang="en-US" dirty="0"/>
        </a:p>
      </dgm:t>
    </dgm:pt>
    <dgm:pt modelId="{38B6ACA9-E796-4DDD-A016-A41ABA4E18F6}" type="parTrans" cxnId="{996A40B0-9085-4326-A7B4-373AF989CF67}">
      <dgm:prSet/>
      <dgm:spPr/>
      <dgm:t>
        <a:bodyPr/>
        <a:lstStyle/>
        <a:p>
          <a:endParaRPr lang="en-US"/>
        </a:p>
      </dgm:t>
    </dgm:pt>
    <dgm:pt modelId="{246E8909-4759-4E26-93DB-D5656EA31DF7}" type="sibTrans" cxnId="{996A40B0-9085-4326-A7B4-373AF989CF67}">
      <dgm:prSet/>
      <dgm:spPr/>
      <dgm:t>
        <a:bodyPr/>
        <a:lstStyle/>
        <a:p>
          <a:endParaRPr lang="en-US"/>
        </a:p>
      </dgm:t>
    </dgm:pt>
    <dgm:pt modelId="{BD29100D-DEA6-4FC3-B616-CDA571D98999}">
      <dgm:prSet/>
      <dgm:spPr/>
      <dgm:t>
        <a:bodyPr/>
        <a:lstStyle/>
        <a:p>
          <a:r>
            <a:rPr lang="en-US" i="0" dirty="0">
              <a:solidFill>
                <a:schemeClr val="tx1"/>
              </a:solidFill>
              <a:latin typeface="Abadi Extra Light" panose="020B0204020104020204" pitchFamily="34" charset="0"/>
            </a:rPr>
            <a:t>trained on artificial neural networks and large amounts of text data</a:t>
          </a:r>
          <a:endParaRPr lang="en-US" dirty="0">
            <a:solidFill>
              <a:schemeClr val="tx1"/>
            </a:solidFill>
            <a:latin typeface="Abadi Extra Light" panose="020B0204020104020204" pitchFamily="34" charset="0"/>
          </a:endParaRPr>
        </a:p>
      </dgm:t>
    </dgm:pt>
    <dgm:pt modelId="{35921627-13C5-4429-B9B6-3123274E3D91}" type="parTrans" cxnId="{48DDA7AA-C651-4D3A-97E2-59D513E14E75}">
      <dgm:prSet/>
      <dgm:spPr/>
      <dgm:t>
        <a:bodyPr/>
        <a:lstStyle/>
        <a:p>
          <a:endParaRPr lang="en-US"/>
        </a:p>
      </dgm:t>
    </dgm:pt>
    <dgm:pt modelId="{2C6B7EFD-96C5-490B-918F-85525C27D270}" type="sibTrans" cxnId="{48DDA7AA-C651-4D3A-97E2-59D513E14E75}">
      <dgm:prSet/>
      <dgm:spPr/>
      <dgm:t>
        <a:bodyPr/>
        <a:lstStyle/>
        <a:p>
          <a:endParaRPr lang="en-US"/>
        </a:p>
      </dgm:t>
    </dgm:pt>
    <dgm:pt modelId="{65517C6B-C9E3-484B-8CDE-F89DA5377258}">
      <dgm:prSet/>
      <dgm:spPr/>
      <dgm:t>
        <a:bodyPr/>
        <a:lstStyle/>
        <a:p>
          <a:r>
            <a:rPr lang="en-US" i="0" dirty="0">
              <a:solidFill>
                <a:schemeClr val="tx1"/>
              </a:solidFill>
              <a:latin typeface="Abadi Extra Light" panose="020B0204020104020204" pitchFamily="34" charset="0"/>
            </a:rPr>
            <a:t>state-of-the-art models: BERT, </a:t>
          </a:r>
          <a:r>
            <a:rPr lang="en-US" i="0" dirty="0" err="1">
              <a:solidFill>
                <a:schemeClr val="tx1"/>
              </a:solidFill>
              <a:latin typeface="Abadi Extra Light" panose="020B0204020104020204" pitchFamily="34" charset="0"/>
            </a:rPr>
            <a:t>GPT</a:t>
          </a:r>
          <a:r>
            <a:rPr lang="en-US" i="0" dirty="0">
              <a:solidFill>
                <a:schemeClr val="tx1"/>
              </a:solidFill>
              <a:latin typeface="Abadi Extra Light" panose="020B0204020104020204" pitchFamily="34" charset="0"/>
            </a:rPr>
            <a:t>-4, </a:t>
          </a:r>
          <a:r>
            <a:rPr lang="en-US" i="0" dirty="0" err="1">
              <a:solidFill>
                <a:schemeClr val="tx1"/>
              </a:solidFill>
              <a:latin typeface="Abadi Extra Light" panose="020B0204020104020204" pitchFamily="34" charset="0"/>
            </a:rPr>
            <a:t>LLaMA</a:t>
          </a:r>
          <a:endParaRPr lang="en-US" dirty="0">
            <a:solidFill>
              <a:schemeClr val="tx1"/>
            </a:solidFill>
            <a:latin typeface="Abadi Extra Light" panose="020B0204020104020204" pitchFamily="34" charset="0"/>
          </a:endParaRPr>
        </a:p>
      </dgm:t>
    </dgm:pt>
    <dgm:pt modelId="{E9E01C6A-59D2-4F5C-9760-83645BA81481}" type="parTrans" cxnId="{84F1E3D3-53F3-414A-A6E3-8BD2B08482C3}">
      <dgm:prSet/>
      <dgm:spPr/>
      <dgm:t>
        <a:bodyPr/>
        <a:lstStyle/>
        <a:p>
          <a:endParaRPr lang="en-US"/>
        </a:p>
      </dgm:t>
    </dgm:pt>
    <dgm:pt modelId="{DC8CBDBD-C69A-4C14-9F8F-590591DAF78F}" type="sibTrans" cxnId="{84F1E3D3-53F3-414A-A6E3-8BD2B08482C3}">
      <dgm:prSet/>
      <dgm:spPr/>
      <dgm:t>
        <a:bodyPr/>
        <a:lstStyle/>
        <a:p>
          <a:endParaRPr lang="en-US"/>
        </a:p>
      </dgm:t>
    </dgm:pt>
    <dgm:pt modelId="{C7751857-3E3F-41EC-B9DC-20A7116FC89F}">
      <dgm:prSet/>
      <dgm:spPr/>
      <dgm:t>
        <a:bodyPr/>
        <a:lstStyle/>
        <a:p>
          <a:r>
            <a:rPr lang="en-US" i="0" dirty="0">
              <a:solidFill>
                <a:schemeClr val="tx1"/>
              </a:solidFill>
              <a:latin typeface="Abadi Extra Light" panose="020B0204020104020204" pitchFamily="34" charset="0"/>
            </a:rPr>
            <a:t>uses: resume filtering, question answering, text prediction, translation</a:t>
          </a:r>
          <a:endParaRPr lang="en-US" dirty="0">
            <a:solidFill>
              <a:schemeClr val="tx1"/>
            </a:solidFill>
            <a:latin typeface="Abadi Extra Light" panose="020B0204020104020204" pitchFamily="34" charset="0"/>
          </a:endParaRPr>
        </a:p>
      </dgm:t>
    </dgm:pt>
    <dgm:pt modelId="{4BFE67B1-3697-4CAB-BC8E-5C685090182E}" type="parTrans" cxnId="{85061ACF-506E-401A-9BCD-D09E2BE765EB}">
      <dgm:prSet/>
      <dgm:spPr/>
      <dgm:t>
        <a:bodyPr/>
        <a:lstStyle/>
        <a:p>
          <a:endParaRPr lang="en-US"/>
        </a:p>
      </dgm:t>
    </dgm:pt>
    <dgm:pt modelId="{D8ED41D1-87D6-4084-85FF-D49F386A5FD6}" type="sibTrans" cxnId="{85061ACF-506E-401A-9BCD-D09E2BE765EB}">
      <dgm:prSet/>
      <dgm:spPr/>
      <dgm:t>
        <a:bodyPr/>
        <a:lstStyle/>
        <a:p>
          <a:endParaRPr lang="en-US"/>
        </a:p>
      </dgm:t>
    </dgm:pt>
    <dgm:pt modelId="{FE72FFF5-C0A3-4463-B944-A05A615704FE}">
      <dgm:prSet/>
      <dgm:spPr/>
      <dgm:t>
        <a:bodyPr/>
        <a:lstStyle/>
        <a:p>
          <a:r>
            <a:rPr lang="en-US" i="0" dirty="0">
              <a:solidFill>
                <a:schemeClr val="tx1"/>
              </a:solidFill>
              <a:latin typeface="Abadi Extra Light" panose="020B0204020104020204" pitchFamily="34" charset="0"/>
            </a:rPr>
            <a:t>made up of layers of neurons</a:t>
          </a:r>
          <a:endParaRPr lang="en-US" dirty="0">
            <a:solidFill>
              <a:schemeClr val="tx1"/>
            </a:solidFill>
            <a:latin typeface="Abadi Extra Light" panose="020B0204020104020204" pitchFamily="34" charset="0"/>
          </a:endParaRPr>
        </a:p>
      </dgm:t>
    </dgm:pt>
    <dgm:pt modelId="{05D9EE16-1142-49B6-9985-0B7596D4CCD7}" type="parTrans" cxnId="{EB69FBE6-7DBF-4579-9CD2-E93FAA6E3F79}">
      <dgm:prSet/>
      <dgm:spPr/>
      <dgm:t>
        <a:bodyPr/>
        <a:lstStyle/>
        <a:p>
          <a:endParaRPr lang="en-US"/>
        </a:p>
      </dgm:t>
    </dgm:pt>
    <dgm:pt modelId="{3D334465-4D17-4E58-9F00-88A687BB5B2F}" type="sibTrans" cxnId="{EB69FBE6-7DBF-4579-9CD2-E93FAA6E3F79}">
      <dgm:prSet/>
      <dgm:spPr/>
      <dgm:t>
        <a:bodyPr/>
        <a:lstStyle/>
        <a:p>
          <a:endParaRPr lang="en-US"/>
        </a:p>
      </dgm:t>
    </dgm:pt>
    <dgm:pt modelId="{45B20418-F741-4107-A82F-3CA6B7C19D69}">
      <dgm:prSet/>
      <dgm:spPr/>
      <dgm:t>
        <a:bodyPr/>
        <a:lstStyle/>
        <a:p>
          <a:r>
            <a:rPr lang="en-US" i="0" dirty="0">
              <a:solidFill>
                <a:schemeClr val="tx1"/>
              </a:solidFill>
              <a:latin typeface="Abadi Extra Light" panose="020B0204020104020204" pitchFamily="34" charset="0"/>
            </a:rPr>
            <a:t>uses: self-driving cars, face recognition, natural language processing</a:t>
          </a:r>
          <a:endParaRPr lang="en-US" dirty="0">
            <a:solidFill>
              <a:schemeClr val="tx1"/>
            </a:solidFill>
            <a:latin typeface="Abadi Extra Light" panose="020B0204020104020204" pitchFamily="34" charset="0"/>
          </a:endParaRPr>
        </a:p>
      </dgm:t>
    </dgm:pt>
    <dgm:pt modelId="{4E31ABB5-407C-45E6-87A7-D417175F3F6D}" type="parTrans" cxnId="{8B670101-DC1A-4C8F-998A-EC82D7B38E57}">
      <dgm:prSet/>
      <dgm:spPr/>
      <dgm:t>
        <a:bodyPr/>
        <a:lstStyle/>
        <a:p>
          <a:endParaRPr lang="en-US"/>
        </a:p>
      </dgm:t>
    </dgm:pt>
    <dgm:pt modelId="{F66D7ADD-C949-4FE3-A4D2-DD3D0564EBA1}" type="sibTrans" cxnId="{8B670101-DC1A-4C8F-998A-EC82D7B38E57}">
      <dgm:prSet/>
      <dgm:spPr/>
      <dgm:t>
        <a:bodyPr/>
        <a:lstStyle/>
        <a:p>
          <a:endParaRPr lang="en-US"/>
        </a:p>
      </dgm:t>
    </dgm:pt>
    <dgm:pt modelId="{CD107A0B-2CC1-4ED7-A7D4-45939F35EAC3}" type="pres">
      <dgm:prSet presAssocID="{9E154C94-4DF1-4943-B637-C901F024B7C0}" presName="Name0" presStyleCnt="0">
        <dgm:presLayoutVars>
          <dgm:dir/>
          <dgm:animLvl val="lvl"/>
          <dgm:resizeHandles val="exact"/>
        </dgm:presLayoutVars>
      </dgm:prSet>
      <dgm:spPr/>
    </dgm:pt>
    <dgm:pt modelId="{F1674D40-8B81-4613-A678-3B2DA70B2D50}" type="pres">
      <dgm:prSet presAssocID="{37A3BC0F-F6A7-4B39-B16A-755993C95197}" presName="composite" presStyleCnt="0"/>
      <dgm:spPr/>
    </dgm:pt>
    <dgm:pt modelId="{ABA7CC14-9451-4BB3-9AE2-CDF1606E6756}" type="pres">
      <dgm:prSet presAssocID="{37A3BC0F-F6A7-4B39-B16A-755993C95197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AC79D4A3-7026-40CA-BA01-EAA15EF51D7F}" type="pres">
      <dgm:prSet presAssocID="{37A3BC0F-F6A7-4B39-B16A-755993C95197}" presName="desTx" presStyleLbl="alignAccFollowNode1" presStyleIdx="0" presStyleCnt="2">
        <dgm:presLayoutVars>
          <dgm:bulletEnabled val="1"/>
        </dgm:presLayoutVars>
      </dgm:prSet>
      <dgm:spPr/>
    </dgm:pt>
    <dgm:pt modelId="{AE54616A-5ECD-4E0F-96C4-4CBFA18C4458}" type="pres">
      <dgm:prSet presAssocID="{1569F5DA-B632-4008-B2C5-D381F7E39FBB}" presName="space" presStyleCnt="0"/>
      <dgm:spPr/>
    </dgm:pt>
    <dgm:pt modelId="{5561DA0D-7D26-4EB7-9D48-3D93A73650C4}" type="pres">
      <dgm:prSet presAssocID="{4EA91F4C-0EEE-4F6B-871F-81E289331BD8}" presName="composite" presStyleCnt="0"/>
      <dgm:spPr/>
    </dgm:pt>
    <dgm:pt modelId="{D470E62F-A5E6-4A94-B208-75576BFB2E5F}" type="pres">
      <dgm:prSet presAssocID="{4EA91F4C-0EEE-4F6B-871F-81E289331BD8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1B0B45A3-FE6D-4D54-BB8B-7109375D8442}" type="pres">
      <dgm:prSet presAssocID="{4EA91F4C-0EEE-4F6B-871F-81E289331BD8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B670101-DC1A-4C8F-998A-EC82D7B38E57}" srcId="{37A3BC0F-F6A7-4B39-B16A-755993C95197}" destId="{45B20418-F741-4107-A82F-3CA6B7C19D69}" srcOrd="3" destOrd="0" parTransId="{4E31ABB5-407C-45E6-87A7-D417175F3F6D}" sibTransId="{F66D7ADD-C949-4FE3-A4D2-DD3D0564EBA1}"/>
    <dgm:cxn modelId="{9681811E-1677-44EE-A528-1B2D754CAC08}" type="presOf" srcId="{4EA91F4C-0EEE-4F6B-871F-81E289331BD8}" destId="{D470E62F-A5E6-4A94-B208-75576BFB2E5F}" srcOrd="0" destOrd="0" presId="urn:microsoft.com/office/officeart/2005/8/layout/hList1"/>
    <dgm:cxn modelId="{41CE015E-F1E6-4A8B-AE99-EA3F5BC21A70}" type="presOf" srcId="{FE72FFF5-C0A3-4463-B944-A05A615704FE}" destId="{AC79D4A3-7026-40CA-BA01-EAA15EF51D7F}" srcOrd="0" destOrd="1" presId="urn:microsoft.com/office/officeart/2005/8/layout/hList1"/>
    <dgm:cxn modelId="{34768743-AA3D-46E9-A9C9-CE27A1191E5B}" srcId="{37A3BC0F-F6A7-4B39-B16A-755993C95197}" destId="{95DAB740-281E-41C6-98FB-6FF12118D7F3}" srcOrd="0" destOrd="0" parTransId="{9841A3BE-A766-4BDA-9D85-4A9F4D573F12}" sibTransId="{B66EADF6-1AB7-4F38-BFDE-9ED19EC1C65F}"/>
    <dgm:cxn modelId="{8724854D-B502-426A-B04E-BF698D45D3EB}" type="presOf" srcId="{65517C6B-C9E3-484B-8CDE-F89DA5377258}" destId="{1B0B45A3-FE6D-4D54-BB8B-7109375D8442}" srcOrd="0" destOrd="1" presId="urn:microsoft.com/office/officeart/2005/8/layout/hList1"/>
    <dgm:cxn modelId="{7DB7AE82-6008-43B8-8895-1E190E32BEC8}" type="presOf" srcId="{45B20418-F741-4107-A82F-3CA6B7C19D69}" destId="{AC79D4A3-7026-40CA-BA01-EAA15EF51D7F}" srcOrd="0" destOrd="3" presId="urn:microsoft.com/office/officeart/2005/8/layout/hList1"/>
    <dgm:cxn modelId="{A7B8B58E-A5AA-4EF9-BF66-10F0B72F2123}" type="presOf" srcId="{7DD48F47-F4C4-46CD-BEF7-4D914A89AC88}" destId="{AC79D4A3-7026-40CA-BA01-EAA15EF51D7F}" srcOrd="0" destOrd="2" presId="urn:microsoft.com/office/officeart/2005/8/layout/hList1"/>
    <dgm:cxn modelId="{48DDA7AA-C651-4D3A-97E2-59D513E14E75}" srcId="{4EA91F4C-0EEE-4F6B-871F-81E289331BD8}" destId="{BD29100D-DEA6-4FC3-B616-CDA571D98999}" srcOrd="0" destOrd="0" parTransId="{35921627-13C5-4429-B9B6-3123274E3D91}" sibTransId="{2C6B7EFD-96C5-490B-918F-85525C27D270}"/>
    <dgm:cxn modelId="{996A40B0-9085-4326-A7B4-373AF989CF67}" srcId="{9E154C94-4DF1-4943-B637-C901F024B7C0}" destId="{4EA91F4C-0EEE-4F6B-871F-81E289331BD8}" srcOrd="1" destOrd="0" parTransId="{38B6ACA9-E796-4DDD-A016-A41ABA4E18F6}" sibTransId="{246E8909-4759-4E26-93DB-D5656EA31DF7}"/>
    <dgm:cxn modelId="{0C45DAB0-AE80-4688-A5B7-7D384D019F9C}" type="presOf" srcId="{37A3BC0F-F6A7-4B39-B16A-755993C95197}" destId="{ABA7CC14-9451-4BB3-9AE2-CDF1606E6756}" srcOrd="0" destOrd="0" presId="urn:microsoft.com/office/officeart/2005/8/layout/hList1"/>
    <dgm:cxn modelId="{1C4C6BB9-DB41-4428-86BE-CA5BC26E95E4}" srcId="{37A3BC0F-F6A7-4B39-B16A-755993C95197}" destId="{7DD48F47-F4C4-46CD-BEF7-4D914A89AC88}" srcOrd="2" destOrd="0" parTransId="{0AC8CBA1-8C88-4DCA-823F-54B62CB41A04}" sibTransId="{C31D0164-436E-4E64-AB8A-3B3130FDC8B4}"/>
    <dgm:cxn modelId="{85061ACF-506E-401A-9BCD-D09E2BE765EB}" srcId="{4EA91F4C-0EEE-4F6B-871F-81E289331BD8}" destId="{C7751857-3E3F-41EC-B9DC-20A7116FC89F}" srcOrd="2" destOrd="0" parTransId="{4BFE67B1-3697-4CAB-BC8E-5C685090182E}" sibTransId="{D8ED41D1-87D6-4084-85FF-D49F386A5FD6}"/>
    <dgm:cxn modelId="{ED1CB8CF-AB1B-4535-A0B3-B4959E9B86F5}" type="presOf" srcId="{BD29100D-DEA6-4FC3-B616-CDA571D98999}" destId="{1B0B45A3-FE6D-4D54-BB8B-7109375D8442}" srcOrd="0" destOrd="0" presId="urn:microsoft.com/office/officeart/2005/8/layout/hList1"/>
    <dgm:cxn modelId="{84F1E3D3-53F3-414A-A6E3-8BD2B08482C3}" srcId="{4EA91F4C-0EEE-4F6B-871F-81E289331BD8}" destId="{65517C6B-C9E3-484B-8CDE-F89DA5377258}" srcOrd="1" destOrd="0" parTransId="{E9E01C6A-59D2-4F5C-9760-83645BA81481}" sibTransId="{DC8CBDBD-C69A-4C14-9F8F-590591DAF78F}"/>
    <dgm:cxn modelId="{5B56E4DF-CF86-4B0F-8691-041C5B4AACDA}" type="presOf" srcId="{9E154C94-4DF1-4943-B637-C901F024B7C0}" destId="{CD107A0B-2CC1-4ED7-A7D4-45939F35EAC3}" srcOrd="0" destOrd="0" presId="urn:microsoft.com/office/officeart/2005/8/layout/hList1"/>
    <dgm:cxn modelId="{EB69FBE6-7DBF-4579-9CD2-E93FAA6E3F79}" srcId="{37A3BC0F-F6A7-4B39-B16A-755993C95197}" destId="{FE72FFF5-C0A3-4463-B944-A05A615704FE}" srcOrd="1" destOrd="0" parTransId="{05D9EE16-1142-49B6-9985-0B7596D4CCD7}" sibTransId="{3D334465-4D17-4E58-9F00-88A687BB5B2F}"/>
    <dgm:cxn modelId="{1E02B3F5-C7BB-484C-B057-B51AD3889F2C}" srcId="{9E154C94-4DF1-4943-B637-C901F024B7C0}" destId="{37A3BC0F-F6A7-4B39-B16A-755993C95197}" srcOrd="0" destOrd="0" parTransId="{6A0A2CA6-3E17-49D8-94D2-43CD76E7DB22}" sibTransId="{1569F5DA-B632-4008-B2C5-D381F7E39FBB}"/>
    <dgm:cxn modelId="{D1C74CF7-E4EC-4E99-9303-943D324950FB}" type="presOf" srcId="{95DAB740-281E-41C6-98FB-6FF12118D7F3}" destId="{AC79D4A3-7026-40CA-BA01-EAA15EF51D7F}" srcOrd="0" destOrd="0" presId="urn:microsoft.com/office/officeart/2005/8/layout/hList1"/>
    <dgm:cxn modelId="{9BDB5FFE-3DB5-4EFF-9FF5-88DE031A78CB}" type="presOf" srcId="{C7751857-3E3F-41EC-B9DC-20A7116FC89F}" destId="{1B0B45A3-FE6D-4D54-BB8B-7109375D8442}" srcOrd="0" destOrd="2" presId="urn:microsoft.com/office/officeart/2005/8/layout/hList1"/>
    <dgm:cxn modelId="{A7640EB1-D8B7-4EE5-84A1-90CAE5D4F84C}" type="presParOf" srcId="{CD107A0B-2CC1-4ED7-A7D4-45939F35EAC3}" destId="{F1674D40-8B81-4613-A678-3B2DA70B2D50}" srcOrd="0" destOrd="0" presId="urn:microsoft.com/office/officeart/2005/8/layout/hList1"/>
    <dgm:cxn modelId="{8F67847E-1AD1-47B5-A02A-C181541592D6}" type="presParOf" srcId="{F1674D40-8B81-4613-A678-3B2DA70B2D50}" destId="{ABA7CC14-9451-4BB3-9AE2-CDF1606E6756}" srcOrd="0" destOrd="0" presId="urn:microsoft.com/office/officeart/2005/8/layout/hList1"/>
    <dgm:cxn modelId="{5CC28345-F590-4CCD-881C-C5D0592788BB}" type="presParOf" srcId="{F1674D40-8B81-4613-A678-3B2DA70B2D50}" destId="{AC79D4A3-7026-40CA-BA01-EAA15EF51D7F}" srcOrd="1" destOrd="0" presId="urn:microsoft.com/office/officeart/2005/8/layout/hList1"/>
    <dgm:cxn modelId="{866FF2F7-449A-4D60-AB7F-88AA066DF8D5}" type="presParOf" srcId="{CD107A0B-2CC1-4ED7-A7D4-45939F35EAC3}" destId="{AE54616A-5ECD-4E0F-96C4-4CBFA18C4458}" srcOrd="1" destOrd="0" presId="urn:microsoft.com/office/officeart/2005/8/layout/hList1"/>
    <dgm:cxn modelId="{F0FD7A19-B8F6-4A81-B0F4-F732FD439B21}" type="presParOf" srcId="{CD107A0B-2CC1-4ED7-A7D4-45939F35EAC3}" destId="{5561DA0D-7D26-4EB7-9D48-3D93A73650C4}" srcOrd="2" destOrd="0" presId="urn:microsoft.com/office/officeart/2005/8/layout/hList1"/>
    <dgm:cxn modelId="{4A60E4C8-CE9A-40C8-B022-789C50AF49F0}" type="presParOf" srcId="{5561DA0D-7D26-4EB7-9D48-3D93A73650C4}" destId="{D470E62F-A5E6-4A94-B208-75576BFB2E5F}" srcOrd="0" destOrd="0" presId="urn:microsoft.com/office/officeart/2005/8/layout/hList1"/>
    <dgm:cxn modelId="{D41D64F8-1448-4205-B04B-3612A6A1E1B4}" type="presParOf" srcId="{5561DA0D-7D26-4EB7-9D48-3D93A73650C4}" destId="{1B0B45A3-FE6D-4D54-BB8B-7109375D844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69BA87-908B-4278-8B72-AAA5D4F9493E}">
      <dsp:nvSpPr>
        <dsp:cNvPr id="0" name=""/>
        <dsp:cNvSpPr/>
      </dsp:nvSpPr>
      <dsp:spPr>
        <a:xfrm>
          <a:off x="0" y="326195"/>
          <a:ext cx="6797675" cy="1593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458216" rIns="527575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i="0" kern="1200"/>
            <a:t>fairness in the field of artificial intelligence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i="0" kern="1200" dirty="0"/>
            <a:t>characterizing social biases in large language models</a:t>
          </a:r>
          <a:endParaRPr lang="en-US" sz="2200" kern="1200" dirty="0"/>
        </a:p>
      </dsp:txBody>
      <dsp:txXfrm>
        <a:off x="0" y="326195"/>
        <a:ext cx="6797675" cy="1593900"/>
      </dsp:txXfrm>
    </dsp:sp>
    <dsp:sp modelId="{8DA6ACD2-F7E2-4035-B7D6-589B14CB2231}">
      <dsp:nvSpPr>
        <dsp:cNvPr id="0" name=""/>
        <dsp:cNvSpPr/>
      </dsp:nvSpPr>
      <dsp:spPr>
        <a:xfrm>
          <a:off x="339883" y="1475"/>
          <a:ext cx="475837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0" kern="1200" dirty="0"/>
            <a:t>1. background </a:t>
          </a:r>
          <a:endParaRPr lang="en-US" sz="2200" kern="1200" dirty="0"/>
        </a:p>
      </dsp:txBody>
      <dsp:txXfrm>
        <a:off x="371586" y="33178"/>
        <a:ext cx="4694966" cy="586034"/>
      </dsp:txXfrm>
    </dsp:sp>
    <dsp:sp modelId="{1B2DCB2B-8B42-4D50-B7A6-1CFB55327AF6}">
      <dsp:nvSpPr>
        <dsp:cNvPr id="0" name=""/>
        <dsp:cNvSpPr/>
      </dsp:nvSpPr>
      <dsp:spPr>
        <a:xfrm>
          <a:off x="0" y="2363616"/>
          <a:ext cx="6797675" cy="9355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458216" rIns="527575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i="0" kern="1200" dirty="0"/>
            <a:t>gender agreement in Croatian</a:t>
          </a:r>
          <a:endParaRPr lang="en-US" sz="2200" kern="1200" dirty="0"/>
        </a:p>
      </dsp:txBody>
      <dsp:txXfrm>
        <a:off x="0" y="2363616"/>
        <a:ext cx="6797675" cy="935550"/>
      </dsp:txXfrm>
    </dsp:sp>
    <dsp:sp modelId="{2AFF927D-4E01-4A84-8FCA-94B40C208CD0}">
      <dsp:nvSpPr>
        <dsp:cNvPr id="0" name=""/>
        <dsp:cNvSpPr/>
      </dsp:nvSpPr>
      <dsp:spPr>
        <a:xfrm>
          <a:off x="339883" y="2038896"/>
          <a:ext cx="475837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0" kern="1200" dirty="0"/>
            <a:t>2. issues in language modeling</a:t>
          </a:r>
          <a:endParaRPr lang="en-US" sz="2200" kern="1200" dirty="0"/>
        </a:p>
      </dsp:txBody>
      <dsp:txXfrm>
        <a:off x="371586" y="2070599"/>
        <a:ext cx="4694966" cy="586034"/>
      </dsp:txXfrm>
    </dsp:sp>
    <dsp:sp modelId="{C6518250-251F-48E0-8EED-862F2D5556DC}">
      <dsp:nvSpPr>
        <dsp:cNvPr id="0" name=""/>
        <dsp:cNvSpPr/>
      </dsp:nvSpPr>
      <dsp:spPr>
        <a:xfrm>
          <a:off x="0" y="3742686"/>
          <a:ext cx="6797675" cy="1905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27575" tIns="458216" rIns="527575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i="0" kern="1200" dirty="0"/>
            <a:t>using English-language measures of bias for Croatian 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i="0" kern="1200" dirty="0"/>
            <a:t>alternate approach which considers morphological complexity</a:t>
          </a:r>
          <a:endParaRPr lang="en-US" sz="2200" kern="1200" dirty="0"/>
        </a:p>
      </dsp:txBody>
      <dsp:txXfrm>
        <a:off x="0" y="3742686"/>
        <a:ext cx="6797675" cy="1905750"/>
      </dsp:txXfrm>
    </dsp:sp>
    <dsp:sp modelId="{00FB81A8-5DDB-4C08-9AD7-50181F6ECBC6}">
      <dsp:nvSpPr>
        <dsp:cNvPr id="0" name=""/>
        <dsp:cNvSpPr/>
      </dsp:nvSpPr>
      <dsp:spPr>
        <a:xfrm>
          <a:off x="339883" y="3417966"/>
          <a:ext cx="4758372" cy="6494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855" tIns="0" rIns="17985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i="0" kern="1200" dirty="0"/>
            <a:t>3. current work</a:t>
          </a:r>
          <a:endParaRPr lang="en-US" sz="2200" kern="1200" dirty="0"/>
        </a:p>
      </dsp:txBody>
      <dsp:txXfrm>
        <a:off x="371586" y="3449669"/>
        <a:ext cx="4694966" cy="5860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7CC14-9451-4BB3-9AE2-CDF1606E6756}">
      <dsp:nvSpPr>
        <dsp:cNvPr id="0" name=""/>
        <dsp:cNvSpPr/>
      </dsp:nvSpPr>
      <dsp:spPr>
        <a:xfrm>
          <a:off x="36" y="59317"/>
          <a:ext cx="348170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0" kern="1200"/>
            <a:t>artificial neural networks</a:t>
          </a:r>
          <a:endParaRPr lang="en-US" sz="2100" kern="1200"/>
        </a:p>
      </dsp:txBody>
      <dsp:txXfrm>
        <a:off x="36" y="59317"/>
        <a:ext cx="3481704" cy="604800"/>
      </dsp:txXfrm>
    </dsp:sp>
    <dsp:sp modelId="{AC79D4A3-7026-40CA-BA01-EAA15EF51D7F}">
      <dsp:nvSpPr>
        <dsp:cNvPr id="0" name=""/>
        <dsp:cNvSpPr/>
      </dsp:nvSpPr>
      <dsp:spPr>
        <a:xfrm>
          <a:off x="36" y="664117"/>
          <a:ext cx="3481704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i="0" kern="1200" dirty="0">
              <a:solidFill>
                <a:schemeClr val="tx1"/>
              </a:solidFill>
              <a:latin typeface="Abadi Extra Light" panose="020B0204020104020204" pitchFamily="34" charset="0"/>
            </a:rPr>
            <a:t>computational models similar to brain</a:t>
          </a:r>
          <a:endParaRPr lang="en-US" sz="2100" kern="1200" dirty="0">
            <a:solidFill>
              <a:schemeClr val="tx1"/>
            </a:solidFill>
            <a:latin typeface="Abadi Extra Light" panose="020B0204020104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i="0" kern="1200" dirty="0">
              <a:solidFill>
                <a:schemeClr val="tx1"/>
              </a:solidFill>
              <a:latin typeface="Abadi Extra Light" panose="020B0204020104020204" pitchFamily="34" charset="0"/>
            </a:rPr>
            <a:t>made up of layers of neurons</a:t>
          </a:r>
          <a:endParaRPr lang="en-US" sz="2100" kern="1200" dirty="0">
            <a:solidFill>
              <a:schemeClr val="tx1"/>
            </a:solidFill>
            <a:latin typeface="Abadi Extra Light" panose="020B0204020104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i="0" kern="1200" dirty="0">
              <a:solidFill>
                <a:schemeClr val="tx1"/>
              </a:solidFill>
              <a:latin typeface="Abadi Extra Light" panose="020B0204020104020204" pitchFamily="34" charset="0"/>
            </a:rPr>
            <a:t>connections between neurons have weights which may be adjusted</a:t>
          </a:r>
          <a:endParaRPr lang="en-US" sz="2100" kern="1200" dirty="0">
            <a:solidFill>
              <a:schemeClr val="tx1"/>
            </a:solidFill>
            <a:latin typeface="Abadi Extra Light" panose="020B0204020104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i="0" kern="1200" dirty="0">
              <a:solidFill>
                <a:schemeClr val="tx1"/>
              </a:solidFill>
              <a:latin typeface="Abadi Extra Light" panose="020B0204020104020204" pitchFamily="34" charset="0"/>
            </a:rPr>
            <a:t>uses: self-driving cars, face recognition, natural language processing</a:t>
          </a:r>
          <a:endParaRPr lang="en-US" sz="2100" kern="1200" dirty="0">
            <a:solidFill>
              <a:schemeClr val="tx1"/>
            </a:solidFill>
            <a:latin typeface="Abadi Extra Light" panose="020B0204020104020204" pitchFamily="34" charset="0"/>
          </a:endParaRPr>
        </a:p>
      </dsp:txBody>
      <dsp:txXfrm>
        <a:off x="36" y="664117"/>
        <a:ext cx="3481704" cy="3228120"/>
      </dsp:txXfrm>
    </dsp:sp>
    <dsp:sp modelId="{D470E62F-A5E6-4A94-B208-75576BFB2E5F}">
      <dsp:nvSpPr>
        <dsp:cNvPr id="0" name=""/>
        <dsp:cNvSpPr/>
      </dsp:nvSpPr>
      <dsp:spPr>
        <a:xfrm>
          <a:off x="3969179" y="59317"/>
          <a:ext cx="3481704" cy="60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i="0" kern="1200" dirty="0"/>
            <a:t>LLMs</a:t>
          </a:r>
          <a:endParaRPr lang="en-US" sz="2100" kern="1200" dirty="0"/>
        </a:p>
      </dsp:txBody>
      <dsp:txXfrm>
        <a:off x="3969179" y="59317"/>
        <a:ext cx="3481704" cy="604800"/>
      </dsp:txXfrm>
    </dsp:sp>
    <dsp:sp modelId="{1B0B45A3-FE6D-4D54-BB8B-7109375D8442}">
      <dsp:nvSpPr>
        <dsp:cNvPr id="0" name=""/>
        <dsp:cNvSpPr/>
      </dsp:nvSpPr>
      <dsp:spPr>
        <a:xfrm>
          <a:off x="3969179" y="664117"/>
          <a:ext cx="3481704" cy="322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i="0" kern="1200" dirty="0">
              <a:solidFill>
                <a:schemeClr val="tx1"/>
              </a:solidFill>
              <a:latin typeface="Abadi Extra Light" panose="020B0204020104020204" pitchFamily="34" charset="0"/>
            </a:rPr>
            <a:t>trained on artificial neural networks and large amounts of text data</a:t>
          </a:r>
          <a:endParaRPr lang="en-US" sz="2100" kern="1200" dirty="0">
            <a:solidFill>
              <a:schemeClr val="tx1"/>
            </a:solidFill>
            <a:latin typeface="Abadi Extra Light" panose="020B0204020104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i="0" kern="1200" dirty="0">
              <a:solidFill>
                <a:schemeClr val="tx1"/>
              </a:solidFill>
              <a:latin typeface="Abadi Extra Light" panose="020B0204020104020204" pitchFamily="34" charset="0"/>
            </a:rPr>
            <a:t>state-of-the-art models: BERT, </a:t>
          </a:r>
          <a:r>
            <a:rPr lang="en-US" sz="2100" i="0" kern="1200" dirty="0" err="1">
              <a:solidFill>
                <a:schemeClr val="tx1"/>
              </a:solidFill>
              <a:latin typeface="Abadi Extra Light" panose="020B0204020104020204" pitchFamily="34" charset="0"/>
            </a:rPr>
            <a:t>GPT</a:t>
          </a:r>
          <a:r>
            <a:rPr lang="en-US" sz="2100" i="0" kern="1200" dirty="0">
              <a:solidFill>
                <a:schemeClr val="tx1"/>
              </a:solidFill>
              <a:latin typeface="Abadi Extra Light" panose="020B0204020104020204" pitchFamily="34" charset="0"/>
            </a:rPr>
            <a:t>-4, </a:t>
          </a:r>
          <a:r>
            <a:rPr lang="en-US" sz="2100" i="0" kern="1200" dirty="0" err="1">
              <a:solidFill>
                <a:schemeClr val="tx1"/>
              </a:solidFill>
              <a:latin typeface="Abadi Extra Light" panose="020B0204020104020204" pitchFamily="34" charset="0"/>
            </a:rPr>
            <a:t>LLaMA</a:t>
          </a:r>
          <a:endParaRPr lang="en-US" sz="2100" kern="1200" dirty="0">
            <a:solidFill>
              <a:schemeClr val="tx1"/>
            </a:solidFill>
            <a:latin typeface="Abadi Extra Light" panose="020B0204020104020204" pitchFamily="34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i="0" kern="1200" dirty="0">
              <a:solidFill>
                <a:schemeClr val="tx1"/>
              </a:solidFill>
              <a:latin typeface="Abadi Extra Light" panose="020B0204020104020204" pitchFamily="34" charset="0"/>
            </a:rPr>
            <a:t>uses: resume filtering, question answering, text prediction, translation</a:t>
          </a:r>
          <a:endParaRPr lang="en-US" sz="2100" kern="1200" dirty="0">
            <a:solidFill>
              <a:schemeClr val="tx1"/>
            </a:solidFill>
            <a:latin typeface="Abadi Extra Light" panose="020B0204020104020204" pitchFamily="34" charset="0"/>
          </a:endParaRPr>
        </a:p>
      </dsp:txBody>
      <dsp:txXfrm>
        <a:off x="3969179" y="664117"/>
        <a:ext cx="3481704" cy="3228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43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1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875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97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04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5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49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30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52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35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0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E597FBC-9883-4841-B8B5-80FA6BFCDBDA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64729FB-6CAB-43B9-A521-BDC819A739E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682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455884D-7D05-3B9C-3DA0-20F089811A6D}"/>
              </a:ext>
            </a:extLst>
          </p:cNvPr>
          <p:cNvSpPr txBox="1"/>
          <p:nvPr/>
        </p:nvSpPr>
        <p:spPr>
          <a:xfrm>
            <a:off x="1716617" y="1690062"/>
            <a:ext cx="875876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400" i="0" u="none" strike="noStrike" dirty="0">
                <a:solidFill>
                  <a:srgbClr val="3571B9"/>
                </a:solidFill>
                <a:effectLst/>
              </a:rPr>
              <a:t>Evaluating Gender Bias in </a:t>
            </a:r>
            <a:r>
              <a:rPr lang="en-US" sz="4400" i="0" u="none" strike="noStrike" dirty="0" err="1">
                <a:solidFill>
                  <a:srgbClr val="3571B9"/>
                </a:solidFill>
                <a:effectLst/>
              </a:rPr>
              <a:t>BERTić</a:t>
            </a:r>
            <a:r>
              <a:rPr lang="en-US" sz="4400" i="0" u="none" strike="noStrike" dirty="0">
                <a:solidFill>
                  <a:srgbClr val="3571B9"/>
                </a:solidFill>
                <a:effectLst/>
              </a:rPr>
              <a:t>,</a:t>
            </a:r>
            <a:endParaRPr lang="en-US" sz="4400" dirty="0">
              <a:solidFill>
                <a:srgbClr val="3571B9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400" i="0" u="none" strike="noStrike" dirty="0">
                <a:solidFill>
                  <a:srgbClr val="3571B9"/>
                </a:solidFill>
                <a:effectLst/>
              </a:rPr>
              <a:t>a Large Language Model</a:t>
            </a:r>
            <a:endParaRPr lang="en-US" sz="4400" dirty="0">
              <a:solidFill>
                <a:srgbClr val="3571B9"/>
              </a:solidFill>
              <a:effectLst/>
            </a:endParaRPr>
          </a:p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400" i="0" u="none" strike="noStrike" dirty="0">
                <a:solidFill>
                  <a:srgbClr val="3571B9"/>
                </a:solidFill>
                <a:effectLst/>
              </a:rPr>
              <a:t>Trained on South Slavic Data</a:t>
            </a:r>
            <a:endParaRPr lang="en-US" sz="4400" dirty="0">
              <a:solidFill>
                <a:srgbClr val="3571B9"/>
              </a:solidFill>
              <a:effectLst/>
            </a:endParaRPr>
          </a:p>
          <a:p>
            <a:pPr algn="ctr"/>
            <a:br>
              <a:rPr lang="en-US" sz="4400" dirty="0">
                <a:solidFill>
                  <a:srgbClr val="3571B9"/>
                </a:solidFill>
              </a:rPr>
            </a:br>
            <a:endParaRPr lang="en-US" sz="4400" dirty="0">
              <a:solidFill>
                <a:srgbClr val="3571B9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A28D24-4F82-22D7-7E12-AEBD394B6956}"/>
              </a:ext>
            </a:extLst>
          </p:cNvPr>
          <p:cNvSpPr txBox="1"/>
          <p:nvPr/>
        </p:nvSpPr>
        <p:spPr>
          <a:xfrm>
            <a:off x="3402803" y="4543425"/>
            <a:ext cx="53863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  <a:latin typeface="+mj-lt"/>
              </a:rPr>
              <a:t>Aly Butler</a:t>
            </a:r>
          </a:p>
          <a:p>
            <a:pPr algn="ctr"/>
            <a:r>
              <a:rPr lang="en-US" sz="2800" dirty="0">
                <a:solidFill>
                  <a:schemeClr val="tx2"/>
                </a:solidFill>
                <a:latin typeface="+mj-lt"/>
              </a:rPr>
              <a:t>Department of Linguistics</a:t>
            </a:r>
          </a:p>
          <a:p>
            <a:pPr algn="ctr"/>
            <a:r>
              <a:rPr lang="en-US" sz="2800" dirty="0">
                <a:solidFill>
                  <a:schemeClr val="tx2"/>
                </a:solidFill>
                <a:latin typeface="+mj-lt"/>
              </a:rPr>
              <a:t>University of California, Davis</a:t>
            </a:r>
          </a:p>
        </p:txBody>
      </p:sp>
    </p:spTree>
    <p:extLst>
      <p:ext uri="{BB962C8B-B14F-4D97-AF65-F5344CB8AC3E}">
        <p14:creationId xmlns:p14="http://schemas.microsoft.com/office/powerpoint/2010/main" val="2707236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1C70-3938-A69A-42AC-44F1327C2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3571B9"/>
                </a:solidFill>
                <a:latin typeface="Abadi" panose="020B0604020104020204" pitchFamily="34" charset="0"/>
              </a:rPr>
              <a:t>Methods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4CBB3B-A0CD-8541-5560-31F910CD16C7}"/>
              </a:ext>
            </a:extLst>
          </p:cNvPr>
          <p:cNvSpPr txBox="1"/>
          <p:nvPr/>
        </p:nvSpPr>
        <p:spPr>
          <a:xfrm>
            <a:off x="1153477" y="1737360"/>
            <a:ext cx="9946005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  <a:latin typeface="+mj-lt"/>
              </a:rPr>
              <a:t>experiment I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  <a:latin typeface="+mj-lt"/>
              </a:rPr>
              <a:t>quantify gender bias in BERT and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mBERT</a:t>
            </a:r>
            <a:r>
              <a:rPr lang="en-US" sz="1900" dirty="0">
                <a:solidFill>
                  <a:schemeClr val="tx2"/>
                </a:solidFill>
                <a:latin typeface="+mj-lt"/>
              </a:rPr>
              <a:t> for English using the template-based approach (Kurita et al., 2019)</a:t>
            </a:r>
          </a:p>
          <a:p>
            <a:pPr lvl="1"/>
            <a:r>
              <a:rPr lang="en-US" sz="1900" dirty="0">
                <a:solidFill>
                  <a:schemeClr val="tx2"/>
                </a:solidFill>
                <a:latin typeface="+mj-lt"/>
              </a:rPr>
              <a:t>		(1) “[MASK] is a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progammer</a:t>
            </a:r>
            <a:r>
              <a:rPr lang="en-US" sz="1900" dirty="0">
                <a:solidFill>
                  <a:schemeClr val="tx2"/>
                </a:solidFill>
                <a:latin typeface="+mj-lt"/>
              </a:rPr>
              <a:t>.” MASK = </a:t>
            </a:r>
            <a:r>
              <a:rPr lang="en-US" sz="1900" i="1" dirty="0">
                <a:solidFill>
                  <a:schemeClr val="tx2"/>
                </a:solidFill>
                <a:latin typeface="+mj-lt"/>
              </a:rPr>
              <a:t>he</a:t>
            </a:r>
            <a:r>
              <a:rPr lang="en-US" sz="1900" dirty="0">
                <a:solidFill>
                  <a:schemeClr val="tx2"/>
                </a:solidFill>
                <a:latin typeface="+mj-lt"/>
              </a:rPr>
              <a:t>, </a:t>
            </a:r>
            <a:r>
              <a:rPr lang="en-US" sz="1900" i="1" dirty="0">
                <a:solidFill>
                  <a:schemeClr val="tx2"/>
                </a:solidFill>
                <a:latin typeface="+mj-lt"/>
              </a:rPr>
              <a:t>she</a:t>
            </a:r>
          </a:p>
          <a:p>
            <a:pPr lvl="1"/>
            <a:endParaRPr lang="en-US" sz="1900" dirty="0">
              <a:solidFill>
                <a:schemeClr val="tx2"/>
              </a:solidFill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  <a:latin typeface="+mj-lt"/>
              </a:rPr>
              <a:t>experiment II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  <a:latin typeface="+mj-lt"/>
              </a:rPr>
              <a:t>quantify gender bias in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mBERT</a:t>
            </a:r>
            <a:r>
              <a:rPr lang="en-US" sz="1900" dirty="0">
                <a:solidFill>
                  <a:schemeClr val="tx2"/>
                </a:solidFill>
                <a:latin typeface="+mj-lt"/>
              </a:rPr>
              <a:t> and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BERTi</a:t>
            </a:r>
            <a:r>
              <a:rPr lang="hr-HR" sz="1900" dirty="0">
                <a:solidFill>
                  <a:schemeClr val="tx2"/>
                </a:solidFill>
                <a:latin typeface="+mj-lt"/>
              </a:rPr>
              <a:t>ć </a:t>
            </a:r>
            <a:r>
              <a:rPr lang="en-US" sz="1900" dirty="0">
                <a:solidFill>
                  <a:schemeClr val="tx2"/>
                </a:solidFill>
                <a:latin typeface="+mj-lt"/>
              </a:rPr>
              <a:t>for Croatian using the same approach</a:t>
            </a:r>
          </a:p>
          <a:p>
            <a:pPr lvl="1"/>
            <a:r>
              <a:rPr lang="en-US" sz="1900" dirty="0">
                <a:solidFill>
                  <a:schemeClr val="tx2"/>
                </a:solidFill>
                <a:latin typeface="+mj-lt"/>
              </a:rPr>
              <a:t>		(2) </a:t>
            </a:r>
            <a:r>
              <a:rPr lang="en-US" sz="1900" i="1" dirty="0">
                <a:solidFill>
                  <a:schemeClr val="tx2"/>
                </a:solidFill>
                <a:latin typeface="+mj-lt"/>
              </a:rPr>
              <a:t>*Ona           je    </a:t>
            </a:r>
            <a:r>
              <a:rPr lang="en-US" sz="1900" i="1" dirty="0" err="1">
                <a:solidFill>
                  <a:schemeClr val="tx2"/>
                </a:solidFill>
                <a:latin typeface="+mj-lt"/>
              </a:rPr>
              <a:t>programer</a:t>
            </a:r>
            <a:r>
              <a:rPr lang="en-US" sz="1900" i="1" dirty="0">
                <a:solidFill>
                  <a:schemeClr val="tx2"/>
                </a:solidFill>
                <a:latin typeface="+mj-lt"/>
              </a:rPr>
              <a:t>.</a:t>
            </a:r>
          </a:p>
          <a:p>
            <a:pPr lvl="1"/>
            <a:r>
              <a:rPr lang="en-US" sz="1900" dirty="0">
                <a:solidFill>
                  <a:schemeClr val="tx2"/>
                </a:solidFill>
                <a:latin typeface="+mj-lt"/>
              </a:rPr>
              <a:t>			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she</a:t>
            </a:r>
            <a:r>
              <a:rPr lang="en-US" sz="1500" dirty="0" err="1">
                <a:solidFill>
                  <a:schemeClr val="tx2"/>
                </a:solidFill>
                <a:latin typeface="+mj-lt"/>
              </a:rPr>
              <a:t>.NOM</a:t>
            </a:r>
            <a:r>
              <a:rPr lang="en-US" sz="1500" dirty="0">
                <a:solidFill>
                  <a:schemeClr val="tx2"/>
                </a:solidFill>
                <a:latin typeface="+mj-lt"/>
              </a:rPr>
              <a:t>   COP 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programmer</a:t>
            </a:r>
            <a:r>
              <a:rPr lang="en-US" sz="1500" dirty="0" err="1">
                <a:solidFill>
                  <a:schemeClr val="tx2"/>
                </a:solidFill>
                <a:latin typeface="+mj-lt"/>
              </a:rPr>
              <a:t>.NOM.M</a:t>
            </a:r>
            <a:endParaRPr lang="en-US" sz="1500" dirty="0">
              <a:solidFill>
                <a:schemeClr val="tx2"/>
              </a:solidFill>
              <a:latin typeface="+mj-lt"/>
            </a:endParaRPr>
          </a:p>
          <a:p>
            <a:pPr lvl="1"/>
            <a:endParaRPr lang="en-US" sz="1900" dirty="0">
              <a:solidFill>
                <a:schemeClr val="tx2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  <a:latin typeface="+mj-lt"/>
              </a:rPr>
              <a:t>experiment III (to be completed)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tx2"/>
                </a:solidFill>
                <a:latin typeface="+mj-lt"/>
              </a:rPr>
              <a:t>adjust the test to quantify gender bias in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mBERT</a:t>
            </a:r>
            <a:r>
              <a:rPr lang="en-US" sz="1900" dirty="0">
                <a:solidFill>
                  <a:schemeClr val="tx2"/>
                </a:solidFill>
                <a:latin typeface="+mj-lt"/>
              </a:rPr>
              <a:t> and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BERTi</a:t>
            </a:r>
            <a:r>
              <a:rPr lang="hr-HR" sz="1900" dirty="0">
                <a:solidFill>
                  <a:schemeClr val="tx2"/>
                </a:solidFill>
                <a:latin typeface="+mj-lt"/>
              </a:rPr>
              <a:t>ć </a:t>
            </a:r>
            <a:r>
              <a:rPr lang="en-US" sz="1900" dirty="0">
                <a:solidFill>
                  <a:schemeClr val="tx2"/>
                </a:solidFill>
                <a:latin typeface="+mj-lt"/>
              </a:rPr>
              <a:t>for Croatian</a:t>
            </a:r>
          </a:p>
          <a:p>
            <a:pPr lvl="2"/>
            <a:r>
              <a:rPr lang="en-US" sz="1900" dirty="0">
                <a:solidFill>
                  <a:schemeClr val="tx2"/>
                </a:solidFill>
                <a:latin typeface="+mj-lt"/>
              </a:rPr>
              <a:t>	(3)   </a:t>
            </a:r>
            <a:r>
              <a:rPr lang="en-US" sz="1900" i="1" dirty="0">
                <a:solidFill>
                  <a:schemeClr val="tx2"/>
                </a:solidFill>
                <a:latin typeface="+mj-lt"/>
              </a:rPr>
              <a:t>Ona       se     </a:t>
            </a:r>
            <a:r>
              <a:rPr lang="en-US" sz="1900" i="1" dirty="0" err="1">
                <a:solidFill>
                  <a:schemeClr val="tx2"/>
                </a:solidFill>
                <a:latin typeface="+mj-lt"/>
              </a:rPr>
              <a:t>bavi</a:t>
            </a:r>
            <a:r>
              <a:rPr lang="en-US" sz="1900" i="1" dirty="0">
                <a:solidFill>
                  <a:schemeClr val="tx2"/>
                </a:solidFill>
                <a:latin typeface="+mj-lt"/>
              </a:rPr>
              <a:t>          </a:t>
            </a:r>
            <a:r>
              <a:rPr lang="en-US" sz="1900" i="1" dirty="0" err="1">
                <a:solidFill>
                  <a:schemeClr val="tx2"/>
                </a:solidFill>
                <a:latin typeface="+mj-lt"/>
              </a:rPr>
              <a:t>programir-anjem</a:t>
            </a:r>
            <a:r>
              <a:rPr lang="en-US" sz="1900" i="1" dirty="0">
                <a:solidFill>
                  <a:schemeClr val="tx2"/>
                </a:solidFill>
                <a:latin typeface="+mj-lt"/>
              </a:rPr>
              <a:t>.</a:t>
            </a:r>
          </a:p>
          <a:p>
            <a:pPr lvl="2"/>
            <a:r>
              <a:rPr lang="en-US" sz="1900" dirty="0">
                <a:solidFill>
                  <a:schemeClr val="tx2"/>
                </a:solidFill>
                <a:latin typeface="+mj-lt"/>
              </a:rPr>
              <a:t>              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she</a:t>
            </a:r>
            <a:r>
              <a:rPr lang="en-US" sz="1500" dirty="0" err="1">
                <a:solidFill>
                  <a:schemeClr val="tx2"/>
                </a:solidFill>
                <a:latin typeface="+mj-lt"/>
              </a:rPr>
              <a:t>.NOM</a:t>
            </a:r>
            <a:r>
              <a:rPr lang="en-US" sz="1500" dirty="0">
                <a:solidFill>
                  <a:schemeClr val="tx2"/>
                </a:solidFill>
                <a:latin typeface="+mj-lt"/>
              </a:rPr>
              <a:t> 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refl</a:t>
            </a:r>
            <a:r>
              <a:rPr lang="en-US" sz="1900" dirty="0">
                <a:solidFill>
                  <a:schemeClr val="tx2"/>
                </a:solidFill>
                <a:latin typeface="+mj-lt"/>
              </a:rPr>
              <a:t>  </a:t>
            </a:r>
            <a:r>
              <a:rPr lang="en-US" sz="1900" dirty="0" err="1">
                <a:solidFill>
                  <a:schemeClr val="tx2"/>
                </a:solidFill>
                <a:latin typeface="+mj-lt"/>
              </a:rPr>
              <a:t>deal</a:t>
            </a:r>
            <a:r>
              <a:rPr lang="en-US" sz="1500" dirty="0" err="1">
                <a:solidFill>
                  <a:schemeClr val="tx2"/>
                </a:solidFill>
                <a:latin typeface="+mj-lt"/>
              </a:rPr>
              <a:t>.PRES</a:t>
            </a:r>
            <a:r>
              <a:rPr lang="en-US" sz="1900" dirty="0">
                <a:solidFill>
                  <a:schemeClr val="tx2"/>
                </a:solidFill>
                <a:latin typeface="+mj-lt"/>
              </a:rPr>
              <a:t>  programming</a:t>
            </a:r>
            <a:r>
              <a:rPr lang="en-US" sz="1500" dirty="0">
                <a:solidFill>
                  <a:schemeClr val="tx2"/>
                </a:solidFill>
                <a:latin typeface="+mj-lt"/>
              </a:rPr>
              <a:t>-INS</a:t>
            </a:r>
          </a:p>
          <a:p>
            <a:pPr lvl="2"/>
            <a:r>
              <a:rPr lang="en-US" sz="1900" dirty="0">
                <a:solidFill>
                  <a:schemeClr val="tx2"/>
                </a:solidFill>
                <a:latin typeface="+mj-lt"/>
              </a:rPr>
              <a:t>               “She works in programming.”</a:t>
            </a:r>
          </a:p>
          <a:p>
            <a:br>
              <a:rPr lang="en-US" sz="1900" dirty="0">
                <a:solidFill>
                  <a:schemeClr val="tx2"/>
                </a:solidFill>
                <a:latin typeface="+mj-lt"/>
              </a:rPr>
            </a:br>
            <a:endParaRPr lang="en-US" sz="19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788600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1C70-3938-A69A-42AC-44F1327C2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>
                <a:solidFill>
                  <a:srgbClr val="3571B9"/>
                </a:solidFill>
                <a:latin typeface="Abadi" panose="020B0604020104020204" pitchFamily="34" charset="0"/>
              </a:rPr>
              <a:t>Experiment I</a:t>
            </a:r>
            <a:r>
              <a:rPr lang="en-US" sz="4400" dirty="0">
                <a:solidFill>
                  <a:srgbClr val="3571B9"/>
                </a:solidFill>
                <a:latin typeface="Abadi" panose="020B0604020104020204" pitchFamily="34" charset="0"/>
              </a:rPr>
              <a:t>: BERT and </a:t>
            </a:r>
            <a:r>
              <a:rPr lang="en-US" sz="4400" dirty="0" err="1">
                <a:solidFill>
                  <a:srgbClr val="3571B9"/>
                </a:solidFill>
                <a:latin typeface="Abadi" panose="020B0604020104020204" pitchFamily="34" charset="0"/>
              </a:rPr>
              <a:t>mBERT</a:t>
            </a:r>
            <a:r>
              <a:rPr lang="en-US" sz="4400" dirty="0">
                <a:solidFill>
                  <a:srgbClr val="3571B9"/>
                </a:solidFill>
                <a:latin typeface="Abadi" panose="020B0604020104020204" pitchFamily="34" charset="0"/>
              </a:rPr>
              <a:t> (En)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D0085BB9-18EB-302D-07B6-D3611D3D4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0850554"/>
              </p:ext>
            </p:extLst>
          </p:nvPr>
        </p:nvGraphicFramePr>
        <p:xfrm>
          <a:off x="2174875" y="1885950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53136344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29384848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5930287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382485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</a:t>
                      </a:r>
                      <a:r>
                        <a:rPr lang="hr-HR" sz="1800" dirty="0"/>
                        <a:t>ale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</a:t>
                      </a:r>
                      <a:r>
                        <a:rPr lang="hr-HR" sz="1800" dirty="0"/>
                        <a:t>emale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</a:t>
                      </a:r>
                      <a:r>
                        <a:rPr lang="hr-HR" sz="1800" dirty="0"/>
                        <a:t>areer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</a:t>
                      </a:r>
                      <a:r>
                        <a:rPr lang="hr-HR" sz="1800" dirty="0"/>
                        <a:t>amily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423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lawyer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family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51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parents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925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Paul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Lisa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doctor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children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2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Sarah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business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cousins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06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Kevin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Diana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management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marriage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985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Steve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Amy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programmer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relatives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55224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032950-F300-9A60-2725-94418582C87C}"/>
              </a:ext>
            </a:extLst>
          </p:cNvPr>
          <p:cNvSpPr txBox="1"/>
          <p:nvPr/>
        </p:nvSpPr>
        <p:spPr>
          <a:xfrm>
            <a:off x="2174875" y="4791075"/>
            <a:ext cx="8683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badi Extra Light" panose="020B0204020104020204" pitchFamily="34" charset="0"/>
              </a:rPr>
              <a:t>Template sentences where target = male/female words, attribute = career/family words </a:t>
            </a:r>
          </a:p>
          <a:p>
            <a:r>
              <a:rPr lang="en-US" dirty="0">
                <a:latin typeface="Abadi Extra Light" panose="020B0204020104020204" pitchFamily="34" charset="0"/>
              </a:rPr>
              <a:t>(4) a. TARGET is interested in ATTRIBUTE</a:t>
            </a:r>
          </a:p>
          <a:p>
            <a:r>
              <a:rPr lang="en-US" dirty="0">
                <a:latin typeface="Abadi Extra Light" panose="020B0204020104020204" pitchFamily="34" charset="0"/>
              </a:rPr>
              <a:t>      b. TARGET likes ATTRIBUTE</a:t>
            </a:r>
          </a:p>
          <a:p>
            <a:r>
              <a:rPr lang="en-US" dirty="0">
                <a:latin typeface="Abadi Extra Light" panose="020B0204020104020204" pitchFamily="34" charset="0"/>
              </a:rPr>
              <a:t>      c. TARGET is a ATTRIBUTE</a:t>
            </a:r>
          </a:p>
        </p:txBody>
      </p:sp>
    </p:spTree>
    <p:extLst>
      <p:ext uri="{BB962C8B-B14F-4D97-AF65-F5344CB8AC3E}">
        <p14:creationId xmlns:p14="http://schemas.microsoft.com/office/powerpoint/2010/main" val="1640982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A1C70-3938-A69A-42AC-44F1327C2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400" dirty="0">
                <a:solidFill>
                  <a:srgbClr val="3571B9"/>
                </a:solidFill>
                <a:latin typeface="Abadi" panose="020B0604020104020204" pitchFamily="34" charset="0"/>
              </a:rPr>
              <a:t>Experiment II</a:t>
            </a:r>
            <a:r>
              <a:rPr lang="en-US" sz="4400" dirty="0">
                <a:solidFill>
                  <a:srgbClr val="3571B9"/>
                </a:solidFill>
                <a:latin typeface="Abadi" panose="020B0604020104020204" pitchFamily="34" charset="0"/>
              </a:rPr>
              <a:t>: </a:t>
            </a:r>
            <a:r>
              <a:rPr lang="en-US" sz="4400" dirty="0" err="1">
                <a:solidFill>
                  <a:srgbClr val="3571B9"/>
                </a:solidFill>
                <a:latin typeface="Abadi" panose="020B0604020104020204" pitchFamily="34" charset="0"/>
              </a:rPr>
              <a:t>mBERT</a:t>
            </a:r>
            <a:r>
              <a:rPr lang="en-US" sz="4400" dirty="0">
                <a:solidFill>
                  <a:srgbClr val="3571B9"/>
                </a:solidFill>
                <a:latin typeface="Abadi" panose="020B0604020104020204" pitchFamily="34" charset="0"/>
              </a:rPr>
              <a:t> and </a:t>
            </a:r>
            <a:r>
              <a:rPr lang="en-US" sz="4400" dirty="0" err="1">
                <a:solidFill>
                  <a:srgbClr val="3571B9"/>
                </a:solidFill>
                <a:latin typeface="Abadi" panose="020B0604020104020204" pitchFamily="34" charset="0"/>
              </a:rPr>
              <a:t>BERTi</a:t>
            </a:r>
            <a:r>
              <a:rPr lang="hr-HR" sz="4400" dirty="0">
                <a:solidFill>
                  <a:srgbClr val="3571B9"/>
                </a:solidFill>
                <a:latin typeface="Abadi" panose="020B0604020104020204" pitchFamily="34" charset="0"/>
              </a:rPr>
              <a:t>ć </a:t>
            </a:r>
            <a:r>
              <a:rPr lang="en-US" sz="4400" dirty="0">
                <a:solidFill>
                  <a:srgbClr val="3571B9"/>
                </a:solidFill>
                <a:latin typeface="Abadi" panose="020B0604020104020204" pitchFamily="34" charset="0"/>
              </a:rPr>
              <a:t>(</a:t>
            </a:r>
            <a:r>
              <a:rPr lang="hr-HR" sz="4400" dirty="0">
                <a:solidFill>
                  <a:srgbClr val="3571B9"/>
                </a:solidFill>
                <a:latin typeface="Abadi" panose="020B0604020104020204" pitchFamily="34" charset="0"/>
              </a:rPr>
              <a:t>Cro</a:t>
            </a:r>
            <a:r>
              <a:rPr lang="en-US" sz="4400" dirty="0">
                <a:solidFill>
                  <a:srgbClr val="3571B9"/>
                </a:solidFill>
                <a:latin typeface="Abadi" panose="020B0604020104020204" pitchFamily="34" charset="0"/>
              </a:rPr>
              <a:t>)</a:t>
            </a:r>
          </a:p>
        </p:txBody>
      </p:sp>
      <p:graphicFrame>
        <p:nvGraphicFramePr>
          <p:cNvPr id="3" name="Table 5">
            <a:extLst>
              <a:ext uri="{FF2B5EF4-FFF2-40B4-BE49-F238E27FC236}">
                <a16:creationId xmlns:a16="http://schemas.microsoft.com/office/drawing/2014/main" id="{D0085BB9-18EB-302D-07B6-D3611D3D46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637807"/>
              </p:ext>
            </p:extLst>
          </p:nvPr>
        </p:nvGraphicFramePr>
        <p:xfrm>
          <a:off x="2174875" y="1885950"/>
          <a:ext cx="8128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6550">
                  <a:extLst>
                    <a:ext uri="{9D8B030D-6E8A-4147-A177-3AD203B41FA5}">
                      <a16:colId xmlns:a16="http://schemas.microsoft.com/office/drawing/2014/main" val="531363447"/>
                    </a:ext>
                  </a:extLst>
                </a:gridCol>
                <a:gridCol w="2181225">
                  <a:extLst>
                    <a:ext uri="{9D8B030D-6E8A-4147-A177-3AD203B41FA5}">
                      <a16:colId xmlns:a16="http://schemas.microsoft.com/office/drawing/2014/main" val="2293848489"/>
                    </a:ext>
                  </a:extLst>
                </a:gridCol>
                <a:gridCol w="2447925">
                  <a:extLst>
                    <a:ext uri="{9D8B030D-6E8A-4147-A177-3AD203B41FA5}">
                      <a16:colId xmlns:a16="http://schemas.microsoft.com/office/drawing/2014/main" val="2359302874"/>
                    </a:ext>
                  </a:extLst>
                </a:gridCol>
                <a:gridCol w="1892300">
                  <a:extLst>
                    <a:ext uri="{9D8B030D-6E8A-4147-A177-3AD203B41FA5}">
                      <a16:colId xmlns:a16="http://schemas.microsoft.com/office/drawing/2014/main" val="13824854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/>
                        <a:t>m</a:t>
                      </a:r>
                      <a:r>
                        <a:rPr lang="hr-HR" sz="1800" dirty="0"/>
                        <a:t>ale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</a:t>
                      </a:r>
                      <a:r>
                        <a:rPr lang="hr-HR" sz="1800" dirty="0"/>
                        <a:t>emale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</a:t>
                      </a:r>
                      <a:r>
                        <a:rPr lang="hr-HR" sz="1800" dirty="0"/>
                        <a:t>areer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f</a:t>
                      </a:r>
                      <a:r>
                        <a:rPr lang="hr-HR" sz="1800" dirty="0"/>
                        <a:t>amily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423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/>
                        <a:t>on </a:t>
                      </a:r>
                      <a:r>
                        <a:rPr lang="en-US" sz="1800" dirty="0"/>
                        <a:t>&lt;he&gt;</a:t>
                      </a:r>
                      <a:r>
                        <a:rPr lang="hr-HR" sz="1800" dirty="0"/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/>
                        <a:t>ona</a:t>
                      </a:r>
                      <a:r>
                        <a:rPr lang="en-US" sz="1800" i="1" dirty="0"/>
                        <a:t> </a:t>
                      </a:r>
                      <a:r>
                        <a:rPr lang="en-US" sz="1800" i="0" dirty="0"/>
                        <a:t>&lt;she&gt;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/>
                        <a:t>odvjetnik</a:t>
                      </a:r>
                      <a:r>
                        <a:rPr lang="hr-HR" sz="1800" i="1" dirty="0"/>
                        <a:t> </a:t>
                      </a:r>
                      <a:r>
                        <a:rPr lang="en-US" sz="1800" i="0" dirty="0"/>
                        <a:t>&lt;</a:t>
                      </a:r>
                      <a:r>
                        <a:rPr lang="hr-HR" sz="1800" i="0" dirty="0"/>
                        <a:t>lawye</a:t>
                      </a:r>
                      <a:r>
                        <a:rPr lang="en-US" sz="1800" i="0" dirty="0"/>
                        <a:t>r&gt;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dirty="0"/>
                        <a:t>dom </a:t>
                      </a:r>
                      <a:r>
                        <a:rPr lang="en-US" sz="1800" i="0" dirty="0"/>
                        <a:t>&lt;</a:t>
                      </a:r>
                      <a:r>
                        <a:rPr lang="hr-HR" sz="1800" i="0" dirty="0"/>
                        <a:t>home</a:t>
                      </a:r>
                      <a:r>
                        <a:rPr lang="en-US" sz="1800" i="0" dirty="0"/>
                        <a:t>&gt;</a:t>
                      </a:r>
                      <a:endParaRPr lang="en-US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51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/>
                        <a:t>brat </a:t>
                      </a:r>
                      <a:r>
                        <a:rPr lang="en-US" sz="1800" dirty="0"/>
                        <a:t>&lt;brother&gt;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dirty="0"/>
                        <a:t>s</a:t>
                      </a:r>
                      <a:r>
                        <a:rPr lang="en-US" sz="1800" i="1" dirty="0" err="1"/>
                        <a:t>estra</a:t>
                      </a:r>
                      <a:r>
                        <a:rPr lang="en-US" sz="1800" i="1" dirty="0"/>
                        <a:t> </a:t>
                      </a:r>
                      <a:r>
                        <a:rPr lang="en-US" sz="1800" i="0" dirty="0"/>
                        <a:t>&lt;sister&gt;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/>
                        <a:t>pla</a:t>
                      </a:r>
                      <a:r>
                        <a:rPr lang="hr-HR" sz="1800" i="1" dirty="0"/>
                        <a:t>ća</a:t>
                      </a:r>
                      <a:r>
                        <a:rPr lang="en-US" sz="1800" i="1" dirty="0"/>
                        <a:t> </a:t>
                      </a:r>
                      <a:r>
                        <a:rPr lang="en-US" sz="1800" i="0" dirty="0"/>
                        <a:t>&lt;salary&gt;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dirty="0"/>
                        <a:t>brak </a:t>
                      </a:r>
                      <a:r>
                        <a:rPr lang="en-US" sz="1800" i="0" dirty="0"/>
                        <a:t>&lt;</a:t>
                      </a:r>
                      <a:r>
                        <a:rPr lang="hr-HR" sz="1800" i="0" dirty="0"/>
                        <a:t>marriage</a:t>
                      </a:r>
                      <a:r>
                        <a:rPr lang="en-US" sz="1800" i="0" dirty="0"/>
                        <a:t>&gt;</a:t>
                      </a:r>
                      <a:endParaRPr lang="en-US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9255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 err="1"/>
                        <a:t>otac</a:t>
                      </a:r>
                      <a:r>
                        <a:rPr lang="en-US" sz="1800" i="1" dirty="0"/>
                        <a:t> </a:t>
                      </a:r>
                      <a:r>
                        <a:rPr lang="en-US" sz="1800" i="0" dirty="0"/>
                        <a:t>&lt;father&gt;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dirty="0"/>
                        <a:t>m</a:t>
                      </a:r>
                      <a:r>
                        <a:rPr lang="en-US" sz="1800" i="1" dirty="0" err="1"/>
                        <a:t>ajka</a:t>
                      </a:r>
                      <a:r>
                        <a:rPr lang="en-US" sz="1800" i="1" dirty="0"/>
                        <a:t> </a:t>
                      </a:r>
                      <a:r>
                        <a:rPr lang="en-US" sz="1800" i="0" dirty="0"/>
                        <a:t>&lt;mother&gt;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/>
                        <a:t>d</a:t>
                      </a:r>
                      <a:r>
                        <a:rPr lang="hr-HR" sz="1800" i="1" dirty="0"/>
                        <a:t>oktor</a:t>
                      </a:r>
                      <a:r>
                        <a:rPr lang="en-US" sz="1800" i="1" dirty="0"/>
                        <a:t> </a:t>
                      </a:r>
                      <a:r>
                        <a:rPr lang="en-US" sz="1800" i="0" dirty="0"/>
                        <a:t>&lt;doctor&gt;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dirty="0"/>
                        <a:t>obitelj </a:t>
                      </a:r>
                      <a:r>
                        <a:rPr lang="en-US" sz="1800" i="0" dirty="0"/>
                        <a:t>&lt;</a:t>
                      </a:r>
                      <a:r>
                        <a:rPr lang="hr-HR" sz="1800" i="0" dirty="0"/>
                        <a:t>family</a:t>
                      </a:r>
                      <a:r>
                        <a:rPr lang="en-US" sz="1800" i="0" dirty="0"/>
                        <a:t>&gt;</a:t>
                      </a:r>
                      <a:endParaRPr lang="en-US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6254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/>
                        <a:t>tata </a:t>
                      </a:r>
                      <a:r>
                        <a:rPr lang="en-US" sz="1800" i="0" dirty="0"/>
                        <a:t>&lt;dad&gt;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dirty="0"/>
                        <a:t>m</a:t>
                      </a:r>
                      <a:r>
                        <a:rPr lang="en-US" sz="1800" i="1" dirty="0"/>
                        <a:t>ama </a:t>
                      </a:r>
                      <a:r>
                        <a:rPr lang="en-US" sz="1800" i="0" dirty="0"/>
                        <a:t>&lt;mom&gt;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dirty="0" err="1"/>
                        <a:t>medicina</a:t>
                      </a:r>
                      <a:r>
                        <a:rPr lang="en-US" sz="1800" i="1" dirty="0"/>
                        <a:t> </a:t>
                      </a:r>
                      <a:r>
                        <a:rPr lang="en-US" sz="1800" i="0" dirty="0"/>
                        <a:t>&lt;medicine&gt;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dirty="0"/>
                        <a:t>porodica </a:t>
                      </a:r>
                      <a:r>
                        <a:rPr lang="en-US" sz="1800" i="0" dirty="0"/>
                        <a:t>&lt;</a:t>
                      </a:r>
                      <a:r>
                        <a:rPr lang="hr-HR" sz="1800" i="0" dirty="0"/>
                        <a:t>family</a:t>
                      </a:r>
                      <a:r>
                        <a:rPr lang="en-US" sz="1800" i="0" dirty="0"/>
                        <a:t>&gt;</a:t>
                      </a:r>
                      <a:endParaRPr lang="en-US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9064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i="1" dirty="0"/>
                        <a:t>sin </a:t>
                      </a:r>
                      <a:r>
                        <a:rPr lang="en-US" sz="1800" i="0" dirty="0"/>
                        <a:t>&lt;son&gt;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dirty="0"/>
                        <a:t>ž</a:t>
                      </a:r>
                      <a:r>
                        <a:rPr lang="en-US" sz="1800" i="1" dirty="0" err="1"/>
                        <a:t>ena</a:t>
                      </a:r>
                      <a:r>
                        <a:rPr lang="en-US" sz="1800" i="1" dirty="0"/>
                        <a:t> </a:t>
                      </a:r>
                      <a:r>
                        <a:rPr lang="en-US" sz="1800" i="0" dirty="0"/>
                        <a:t>&lt;wife/woman&gt;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dirty="0"/>
                        <a:t>šef</a:t>
                      </a:r>
                      <a:r>
                        <a:rPr lang="en-US" sz="1800" i="1" dirty="0"/>
                        <a:t> </a:t>
                      </a:r>
                      <a:r>
                        <a:rPr lang="en-US" sz="1800" i="0" dirty="0"/>
                        <a:t>&lt;boss&gt;</a:t>
                      </a:r>
                      <a:endParaRPr lang="en-US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800" i="1" dirty="0"/>
                        <a:t>k</a:t>
                      </a:r>
                      <a:r>
                        <a:rPr lang="en-US" sz="1800" i="1" dirty="0"/>
                        <a:t>u</a:t>
                      </a:r>
                      <a:r>
                        <a:rPr lang="hr-HR" sz="1800" i="1" dirty="0"/>
                        <a:t>ća </a:t>
                      </a:r>
                      <a:r>
                        <a:rPr lang="en-US" sz="1800" i="0" dirty="0"/>
                        <a:t>&lt;</a:t>
                      </a:r>
                      <a:r>
                        <a:rPr lang="hr-HR" sz="1800" i="0" dirty="0"/>
                        <a:t>house</a:t>
                      </a:r>
                      <a:r>
                        <a:rPr lang="en-US" sz="1800" i="0" dirty="0"/>
                        <a:t>&gt;</a:t>
                      </a:r>
                      <a:endParaRPr lang="en-US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98515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D032950-F300-9A60-2725-94418582C87C}"/>
              </a:ext>
            </a:extLst>
          </p:cNvPr>
          <p:cNvSpPr txBox="1"/>
          <p:nvPr/>
        </p:nvSpPr>
        <p:spPr>
          <a:xfrm>
            <a:off x="2174875" y="4259580"/>
            <a:ext cx="8683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badi Extra Light" panose="020B0204020104020204" pitchFamily="34" charset="0"/>
              </a:rPr>
              <a:t>Template sentences where target = male/female words, attribute = career/family words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23F690-17F8-6A13-66F9-B57CC9A26C6E}"/>
              </a:ext>
            </a:extLst>
          </p:cNvPr>
          <p:cNvSpPr txBox="1"/>
          <p:nvPr/>
        </p:nvSpPr>
        <p:spPr>
          <a:xfrm>
            <a:off x="447869" y="5021552"/>
            <a:ext cx="45114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badi Extra Light" panose="020B0204020104020204" pitchFamily="34" charset="0"/>
              </a:rPr>
              <a:t>(5) a. TARGET </a:t>
            </a:r>
            <a:r>
              <a:rPr lang="en-US" i="1" dirty="0">
                <a:latin typeface="Abadi Extra Light" panose="020B0204020104020204" pitchFamily="34" charset="0"/>
              </a:rPr>
              <a:t>se   </a:t>
            </a:r>
            <a:r>
              <a:rPr lang="en-US" i="1" dirty="0" err="1">
                <a:latin typeface="Abadi Extra Light" panose="020B0204020104020204" pitchFamily="34" charset="0"/>
              </a:rPr>
              <a:t>zanima</a:t>
            </a:r>
            <a:r>
              <a:rPr lang="en-US" i="1" dirty="0">
                <a:latin typeface="Abadi Extra Light" panose="020B0204020104020204" pitchFamily="34" charset="0"/>
              </a:rPr>
              <a:t>         za </a:t>
            </a:r>
            <a:r>
              <a:rPr lang="en-US" dirty="0">
                <a:latin typeface="Abadi Extra Light" panose="020B0204020104020204" pitchFamily="34" charset="0"/>
              </a:rPr>
              <a:t>ATTRIBUTE</a:t>
            </a:r>
          </a:p>
          <a:p>
            <a:r>
              <a:rPr lang="en-US" dirty="0">
                <a:latin typeface="Abadi Extra Light" panose="020B0204020104020204" pitchFamily="34" charset="0"/>
              </a:rPr>
              <a:t>                      </a:t>
            </a:r>
            <a:r>
              <a:rPr lang="en-US" dirty="0" err="1">
                <a:latin typeface="Abadi Extra Light" panose="020B0204020104020204" pitchFamily="34" charset="0"/>
              </a:rPr>
              <a:t>refl</a:t>
            </a:r>
            <a:r>
              <a:rPr lang="en-US" dirty="0">
                <a:latin typeface="Abadi Extra Light" panose="020B0204020104020204" pitchFamily="34" charset="0"/>
              </a:rPr>
              <a:t>  </a:t>
            </a:r>
            <a:r>
              <a:rPr lang="en-US" dirty="0" err="1">
                <a:latin typeface="Abadi Extra Light" panose="020B0204020104020204" pitchFamily="34" charset="0"/>
              </a:rPr>
              <a:t>interest</a:t>
            </a:r>
            <a:r>
              <a:rPr lang="en-US" sz="1500" dirty="0" err="1">
                <a:latin typeface="Abadi Extra Light" panose="020B0204020104020204" pitchFamily="34" charset="0"/>
              </a:rPr>
              <a:t>.PRES</a:t>
            </a:r>
            <a:r>
              <a:rPr lang="en-US" sz="1500" dirty="0">
                <a:latin typeface="Abadi Extra Light" panose="020B0204020104020204" pitchFamily="34" charset="0"/>
              </a:rPr>
              <a:t>  </a:t>
            </a:r>
            <a:r>
              <a:rPr lang="en-US" dirty="0">
                <a:latin typeface="Abadi Extra Light" panose="020B0204020104020204" pitchFamily="34" charset="0"/>
              </a:rPr>
              <a:t>in</a:t>
            </a:r>
          </a:p>
          <a:p>
            <a:r>
              <a:rPr lang="en-US" dirty="0">
                <a:latin typeface="Abadi Extra Light" panose="020B0204020104020204" pitchFamily="34" charset="0"/>
              </a:rPr>
              <a:t>          TARGET is interested in ATTRIBUTE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FE45C2-8366-9884-71CD-B4E3F7A65381}"/>
              </a:ext>
            </a:extLst>
          </p:cNvPr>
          <p:cNvSpPr txBox="1"/>
          <p:nvPr/>
        </p:nvSpPr>
        <p:spPr>
          <a:xfrm>
            <a:off x="5130227" y="5021552"/>
            <a:ext cx="27183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badi Extra Light" panose="020B0204020104020204" pitchFamily="34" charset="0"/>
              </a:rPr>
              <a:t>b. TARGET </a:t>
            </a:r>
            <a:r>
              <a:rPr lang="en-US" i="1" dirty="0" err="1">
                <a:latin typeface="Abadi Extra Light" panose="020B0204020104020204" pitchFamily="34" charset="0"/>
              </a:rPr>
              <a:t>voli</a:t>
            </a:r>
            <a:r>
              <a:rPr lang="en-US" i="1" dirty="0">
                <a:latin typeface="Abadi Extra Light" panose="020B0204020104020204" pitchFamily="34" charset="0"/>
              </a:rPr>
              <a:t> </a:t>
            </a:r>
            <a:r>
              <a:rPr lang="en-US" dirty="0">
                <a:latin typeface="Abadi Extra Light" panose="020B0204020104020204" pitchFamily="34" charset="0"/>
              </a:rPr>
              <a:t>ATTRIBUTE</a:t>
            </a:r>
          </a:p>
          <a:p>
            <a:r>
              <a:rPr lang="en-US" dirty="0">
                <a:latin typeface="Abadi Extra Light" panose="020B0204020104020204" pitchFamily="34" charset="0"/>
              </a:rPr>
              <a:t>                </a:t>
            </a:r>
            <a:r>
              <a:rPr lang="en-US" dirty="0" err="1">
                <a:latin typeface="Abadi Extra Light" panose="020B0204020104020204" pitchFamily="34" charset="0"/>
              </a:rPr>
              <a:t>like.</a:t>
            </a:r>
            <a:r>
              <a:rPr lang="en-US" sz="1500" dirty="0" err="1">
                <a:latin typeface="Abadi Extra Light" panose="020B0204020104020204" pitchFamily="34" charset="0"/>
              </a:rPr>
              <a:t>PRES</a:t>
            </a:r>
            <a:endParaRPr lang="en-US" dirty="0">
              <a:latin typeface="Abadi Extra Light" panose="020B0204020104020204" pitchFamily="34" charset="0"/>
            </a:endParaRPr>
          </a:p>
          <a:p>
            <a:r>
              <a:rPr lang="en-US" dirty="0">
                <a:latin typeface="Abadi Extra Light" panose="020B0204020104020204" pitchFamily="34" charset="0"/>
              </a:rPr>
              <a:t>    TARGET likes ATTRIBUTE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7CB7AD-AACE-9CFC-BACE-4DD3F0DB090D}"/>
              </a:ext>
            </a:extLst>
          </p:cNvPr>
          <p:cNvSpPr txBox="1"/>
          <p:nvPr/>
        </p:nvSpPr>
        <p:spPr>
          <a:xfrm>
            <a:off x="7848600" y="5021552"/>
            <a:ext cx="2845972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badi Extra Light" panose="020B0204020104020204" pitchFamily="34" charset="0"/>
              </a:rPr>
              <a:t>   c. TARGET </a:t>
            </a:r>
            <a:r>
              <a:rPr lang="en-US" i="1" dirty="0">
                <a:latin typeface="Abadi Extra Light" panose="020B0204020104020204" pitchFamily="34" charset="0"/>
              </a:rPr>
              <a:t>je </a:t>
            </a:r>
            <a:r>
              <a:rPr lang="en-US" dirty="0">
                <a:latin typeface="Abadi Extra Light" panose="020B0204020104020204" pitchFamily="34" charset="0"/>
              </a:rPr>
              <a:t>ATTRIBUTE</a:t>
            </a:r>
          </a:p>
          <a:p>
            <a:pPr lvl="1"/>
            <a:r>
              <a:rPr lang="en-US" sz="1500" dirty="0">
                <a:latin typeface="Abadi Extra Light" panose="020B0204020104020204" pitchFamily="34" charset="0"/>
              </a:rPr>
              <a:t>             COP</a:t>
            </a:r>
          </a:p>
          <a:p>
            <a:pPr lvl="1"/>
            <a:r>
              <a:rPr lang="en-US" dirty="0">
                <a:latin typeface="Abadi Extra Light" panose="020B0204020104020204" pitchFamily="34" charset="0"/>
              </a:rPr>
              <a:t>TARGET is a ATTRIBUTE</a:t>
            </a:r>
          </a:p>
        </p:txBody>
      </p:sp>
    </p:spTree>
    <p:extLst>
      <p:ext uri="{BB962C8B-B14F-4D97-AF65-F5344CB8AC3E}">
        <p14:creationId xmlns:p14="http://schemas.microsoft.com/office/powerpoint/2010/main" val="1717048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DC37B-3482-FEE9-F304-A1486795F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b="1" dirty="0">
                <a:solidFill>
                  <a:srgbClr val="3571B9"/>
                </a:solidFill>
                <a:latin typeface="Abadi" panose="020B0604020104020204" pitchFamily="34" charset="0"/>
              </a:rPr>
              <a:t>Hypothesis</a:t>
            </a:r>
            <a:endParaRPr lang="en-US" dirty="0">
              <a:latin typeface="Abadi" panose="020B0604020104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76553-75F0-2A60-78C6-4F296B35ADE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476374" y="1989138"/>
            <a:ext cx="935355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+mj-lt"/>
              </a:rPr>
              <a:t>If the tests are </a:t>
            </a:r>
            <a:r>
              <a:rPr lang="hr-HR" sz="2400" dirty="0">
                <a:solidFill>
                  <a:schemeClr val="tx2"/>
                </a:solidFill>
                <a:latin typeface="+mj-lt"/>
              </a:rPr>
              <a:t>suitable</a:t>
            </a:r>
            <a:r>
              <a:rPr lang="en-US" sz="2400" dirty="0">
                <a:solidFill>
                  <a:schemeClr val="tx2"/>
                </a:solidFill>
                <a:latin typeface="+mj-lt"/>
              </a:rPr>
              <a:t> measures of bias, all three models will reveal gender bias for both English and Croatian.</a:t>
            </a:r>
          </a:p>
        </p:txBody>
      </p:sp>
    </p:spTree>
    <p:extLst>
      <p:ext uri="{BB962C8B-B14F-4D97-AF65-F5344CB8AC3E}">
        <p14:creationId xmlns:p14="http://schemas.microsoft.com/office/powerpoint/2010/main" val="1181905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72A366-2DBB-51AE-F2D1-7536647D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  <a:latin typeface="+mn-lt"/>
              </a:rPr>
              <a:t>Preliminary Results and Analysis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822E54C-855F-32C5-B45C-082C2890F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5189018"/>
              </p:ext>
            </p:extLst>
          </p:nvPr>
        </p:nvGraphicFramePr>
        <p:xfrm>
          <a:off x="5840022" y="2560320"/>
          <a:ext cx="4562476" cy="173736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140619">
                  <a:extLst>
                    <a:ext uri="{9D8B030D-6E8A-4147-A177-3AD203B41FA5}">
                      <a16:colId xmlns:a16="http://schemas.microsoft.com/office/drawing/2014/main" val="2619133890"/>
                    </a:ext>
                  </a:extLst>
                </a:gridCol>
                <a:gridCol w="1140619">
                  <a:extLst>
                    <a:ext uri="{9D8B030D-6E8A-4147-A177-3AD203B41FA5}">
                      <a16:colId xmlns:a16="http://schemas.microsoft.com/office/drawing/2014/main" val="2978451892"/>
                    </a:ext>
                  </a:extLst>
                </a:gridCol>
                <a:gridCol w="1140619">
                  <a:extLst>
                    <a:ext uri="{9D8B030D-6E8A-4147-A177-3AD203B41FA5}">
                      <a16:colId xmlns:a16="http://schemas.microsoft.com/office/drawing/2014/main" val="1867630202"/>
                    </a:ext>
                  </a:extLst>
                </a:gridCol>
                <a:gridCol w="1140619">
                  <a:extLst>
                    <a:ext uri="{9D8B030D-6E8A-4147-A177-3AD203B41FA5}">
                      <a16:colId xmlns:a16="http://schemas.microsoft.com/office/drawing/2014/main" val="2834653810"/>
                    </a:ext>
                  </a:extLst>
                </a:gridCol>
              </a:tblGrid>
              <a:tr h="715645">
                <a:tc>
                  <a:txBody>
                    <a:bodyPr/>
                    <a:lstStyle/>
                    <a:p>
                      <a:endParaRPr lang="en-US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</a:lnR>
                    <a:lnT w="12700" cap="flat" cmpd="sng" algn="ctr">
                      <a:noFill/>
                      <a:prstDash val="solid"/>
                    </a:lnT>
                    <a:lnB w="127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>
                          <a:latin typeface="+mj-lt"/>
                        </a:rPr>
                        <a:t>BERT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>
                          <a:latin typeface="+mj-lt"/>
                        </a:rPr>
                        <a:t>mBERT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2400" dirty="0">
                          <a:latin typeface="+mj-lt"/>
                        </a:rPr>
                        <a:t>BERTić</a:t>
                      </a:r>
                      <a:endParaRPr lang="en-US" sz="2400" dirty="0">
                        <a:latin typeface="+mj-lt"/>
                      </a:endParaRPr>
                    </a:p>
                    <a:p>
                      <a:endParaRPr lang="en-US" sz="2400" dirty="0">
                        <a:latin typeface="+mj-lt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8832919"/>
                  </a:ext>
                </a:extLst>
              </a:tr>
              <a:tr h="408940">
                <a:tc>
                  <a:txBody>
                    <a:bodyPr/>
                    <a:lstStyle/>
                    <a:p>
                      <a:r>
                        <a:rPr lang="hr-HR" sz="2400" dirty="0">
                          <a:latin typeface="+mj-lt"/>
                        </a:rPr>
                        <a:t>En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r-HR" sz="2400" dirty="0">
                          <a:latin typeface="+mj-lt"/>
                        </a:rPr>
                        <a:t>0.003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j-lt"/>
                        </a:rPr>
                        <a:t>0.0003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--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356085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hr-HR" sz="2400" dirty="0">
                          <a:latin typeface="+mj-lt"/>
                        </a:rPr>
                        <a:t>Cro</a:t>
                      </a:r>
                      <a:endParaRPr lang="en-US" sz="2400" dirty="0">
                        <a:latin typeface="+mj-lt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+mj-lt"/>
                        </a:rPr>
                        <a:t>--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j-lt"/>
                        </a:rPr>
                        <a:t>0.48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+mj-lt"/>
                        </a:rPr>
                        <a:t>0.13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98106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06A92CF-CE0F-A47D-73BD-6612BEAB4BBB}"/>
              </a:ext>
            </a:extLst>
          </p:cNvPr>
          <p:cNvSpPr txBox="1"/>
          <p:nvPr/>
        </p:nvSpPr>
        <p:spPr>
          <a:xfrm>
            <a:off x="7351202" y="4378582"/>
            <a:ext cx="3241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p-values from permutation tests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B7D489-42B8-EB19-D940-E3B7B6F12F6C}"/>
              </a:ext>
            </a:extLst>
          </p:cNvPr>
          <p:cNvSpPr txBox="1"/>
          <p:nvPr/>
        </p:nvSpPr>
        <p:spPr>
          <a:xfrm>
            <a:off x="4638675" y="549712"/>
            <a:ext cx="69246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permutation tests used to calculate difference in means between each LLM predicting either female or male related words in a given template sentence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significant at p &lt; 0.01</a:t>
            </a:r>
            <a:endParaRPr lang="en-US" sz="24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20B376-38A0-7651-A5A6-7650C7FEAAD3}"/>
              </a:ext>
            </a:extLst>
          </p:cNvPr>
          <p:cNvSpPr txBox="1"/>
          <p:nvPr/>
        </p:nvSpPr>
        <p:spPr>
          <a:xfrm>
            <a:off x="4953000" y="5198149"/>
            <a:ext cx="6610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gender bias found in BERT and </a:t>
            </a:r>
            <a:r>
              <a:rPr lang="en-US" sz="2400" dirty="0" err="1">
                <a:latin typeface="+mj-lt"/>
              </a:rPr>
              <a:t>mBERT</a:t>
            </a:r>
            <a:r>
              <a:rPr lang="en-US" sz="2400" dirty="0">
                <a:latin typeface="+mj-lt"/>
              </a:rPr>
              <a:t> for English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gender bias </a:t>
            </a:r>
            <a:r>
              <a:rPr lang="en-US" sz="2400" b="1" dirty="0">
                <a:latin typeface="+mj-lt"/>
              </a:rPr>
              <a:t>not </a:t>
            </a:r>
            <a:r>
              <a:rPr lang="en-US" sz="2400" dirty="0">
                <a:latin typeface="+mj-lt"/>
              </a:rPr>
              <a:t>found in </a:t>
            </a:r>
            <a:r>
              <a:rPr lang="en-US" sz="2400" dirty="0" err="1">
                <a:latin typeface="+mj-lt"/>
              </a:rPr>
              <a:t>mBERT</a:t>
            </a:r>
            <a:r>
              <a:rPr lang="en-US" sz="2400" dirty="0">
                <a:latin typeface="+mj-lt"/>
              </a:rPr>
              <a:t> and </a:t>
            </a:r>
            <a:r>
              <a:rPr lang="en-US" sz="2400" dirty="0" err="1">
                <a:latin typeface="+mj-lt"/>
              </a:rPr>
              <a:t>BERTi</a:t>
            </a:r>
            <a:r>
              <a:rPr lang="hr-HR" sz="2400" dirty="0">
                <a:latin typeface="+mj-lt"/>
              </a:rPr>
              <a:t>ć for Croatian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263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72A366-2DBB-51AE-F2D1-7536647DA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  <a:latin typeface="+mn-lt"/>
              </a:rPr>
              <a:t>Limitations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BD0054-F929-9472-3875-7F939A60D26F}"/>
              </a:ext>
            </a:extLst>
          </p:cNvPr>
          <p:cNvSpPr txBox="1"/>
          <p:nvPr/>
        </p:nvSpPr>
        <p:spPr>
          <a:xfrm>
            <a:off x="4561412" y="1537826"/>
            <a:ext cx="716756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latin typeface="+mj-lt"/>
              </a:rPr>
              <a:t>BERTi</a:t>
            </a:r>
            <a:r>
              <a:rPr lang="hr-HR" sz="2400" dirty="0">
                <a:latin typeface="+mj-lt"/>
              </a:rPr>
              <a:t>ć</a:t>
            </a:r>
            <a:r>
              <a:rPr lang="en-US" sz="2400" dirty="0">
                <a:latin typeface="+mj-lt"/>
              </a:rPr>
              <a:t> model is small</a:t>
            </a:r>
            <a:r>
              <a:rPr lang="hr-HR" sz="2400" dirty="0">
                <a:latin typeface="+mj-lt"/>
              </a:rPr>
              <a:t> </a:t>
            </a:r>
            <a:r>
              <a:rPr lang="en-US" sz="2400" dirty="0">
                <a:latin typeface="+mj-lt"/>
              </a:rPr>
              <a:t>(8 billion tokens); </a:t>
            </a:r>
            <a:r>
              <a:rPr lang="en-US" sz="2400" dirty="0" err="1">
                <a:latin typeface="+mj-lt"/>
              </a:rPr>
              <a:t>mBERT</a:t>
            </a:r>
            <a:r>
              <a:rPr lang="en-US" sz="2400" dirty="0">
                <a:latin typeface="+mj-lt"/>
              </a:rPr>
              <a:t> is trained on little South Slavic data</a:t>
            </a:r>
          </a:p>
          <a:p>
            <a:endParaRPr lang="en-US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different template sentences and word lists may yield different results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this project looks at gender stereotypes related to career and family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+mj-lt"/>
              </a:rPr>
              <a:t> some evidence suggests the approach is too sensitive to specific words rather than the meaning of the whole sentence (Kwon &amp; </a:t>
            </a:r>
            <a:r>
              <a:rPr lang="en-US" sz="2400" dirty="0" err="1">
                <a:latin typeface="+mj-lt"/>
              </a:rPr>
              <a:t>Mihindukulasooriya</a:t>
            </a:r>
            <a:r>
              <a:rPr lang="en-US" sz="2400" dirty="0">
                <a:latin typeface="+mj-lt"/>
              </a:rPr>
              <a:t>, 2022)</a:t>
            </a:r>
          </a:p>
        </p:txBody>
      </p:sp>
    </p:spTree>
    <p:extLst>
      <p:ext uri="{BB962C8B-B14F-4D97-AF65-F5344CB8AC3E}">
        <p14:creationId xmlns:p14="http://schemas.microsoft.com/office/powerpoint/2010/main" val="2772597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896B2-5A5E-3D9D-969F-50D7B3003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3571B9"/>
                </a:solidFill>
                <a:latin typeface="+mn-lt"/>
              </a:rPr>
              <a:t>Next Steps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796D375B-689F-94C8-6312-D8519A8BEB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055" y="1845734"/>
            <a:ext cx="10058400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 run experiment III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adjust template sentences to account for gender in Croatian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 paraphrase sentences as suggested in </a:t>
            </a:r>
            <a:r>
              <a:rPr lang="en-US" sz="2400" dirty="0">
                <a:latin typeface="+mj-lt"/>
              </a:rPr>
              <a:t>Kwon &amp; </a:t>
            </a:r>
            <a:r>
              <a:rPr lang="en-US" sz="2400" dirty="0" err="1">
                <a:latin typeface="+mj-lt"/>
              </a:rPr>
              <a:t>Mihindukulasooriya</a:t>
            </a:r>
            <a:r>
              <a:rPr lang="en-US" sz="2400" dirty="0">
                <a:latin typeface="+mj-lt"/>
              </a:rPr>
              <a:t> (2022)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 consider other types of biases in same context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2"/>
                </a:solidFill>
                <a:latin typeface="+mj-lt"/>
              </a:rPr>
              <a:t>ethnic, religious, linguistic, socioeconomic etc.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851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3">
            <a:extLst>
              <a:ext uri="{FF2B5EF4-FFF2-40B4-BE49-F238E27FC236}">
                <a16:creationId xmlns:a16="http://schemas.microsoft.com/office/drawing/2014/main" id="{3429A099-5CB1-4A20-B64F-4F0562EF3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25">
            <a:extLst>
              <a:ext uri="{FF2B5EF4-FFF2-40B4-BE49-F238E27FC236}">
                <a16:creationId xmlns:a16="http://schemas.microsoft.com/office/drawing/2014/main" id="{087C0A89-7FB3-43F8-9DE3-0177E3E27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0D74B55-A690-A8AD-4266-F1C2F778D2E3}"/>
              </a:ext>
            </a:extLst>
          </p:cNvPr>
          <p:cNvSpPr txBox="1"/>
          <p:nvPr/>
        </p:nvSpPr>
        <p:spPr>
          <a:xfrm>
            <a:off x="530009" y="2250385"/>
            <a:ext cx="3084844" cy="34836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0" i="0" u="none" strike="noStrike" spc="-5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Presentation Overview</a:t>
            </a:r>
            <a:endParaRPr lang="en-US" sz="4400" b="0" spc="-50" dirty="0">
              <a:solidFill>
                <a:srgbClr val="FFFFFF"/>
              </a:solidFill>
              <a:effectLst/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br>
              <a:rPr lang="en-US" sz="4400" spc="-5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4400" spc="-5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Rectangle 27">
            <a:extLst>
              <a:ext uri="{FF2B5EF4-FFF2-40B4-BE49-F238E27FC236}">
                <a16:creationId xmlns:a16="http://schemas.microsoft.com/office/drawing/2014/main" id="{399F4DD4-CC07-42A8-8AF8-069654F1A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3" name="TextBox 5">
            <a:extLst>
              <a:ext uri="{FF2B5EF4-FFF2-40B4-BE49-F238E27FC236}">
                <a16:creationId xmlns:a16="http://schemas.microsoft.com/office/drawing/2014/main" id="{153C91CD-FAE5-5C43-6162-CBF8595365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8659425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593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FE3110BF-1508-4B22-A98F-7D9122D27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11FA66-E8A7-E99B-ECE4-8EBAAE4F8F8F}"/>
              </a:ext>
            </a:extLst>
          </p:cNvPr>
          <p:cNvSpPr txBox="1"/>
          <p:nvPr/>
        </p:nvSpPr>
        <p:spPr>
          <a:xfrm>
            <a:off x="4244310" y="2119432"/>
            <a:ext cx="6846166" cy="74617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0" i="0" u="none" strike="noStrike" spc="-50" dirty="0">
                <a:solidFill>
                  <a:srgbClr val="3571B9"/>
                </a:solidFill>
                <a:effectLst/>
                <a:latin typeface="Abadi" panose="020B0604020104020204" pitchFamily="34" charset="0"/>
                <a:ea typeface="+mj-ea"/>
                <a:cs typeface="+mj-cs"/>
              </a:rPr>
              <a:t>Large Language Models (LLMs)</a:t>
            </a:r>
            <a:endParaRPr lang="en-US" sz="4000" b="0" spc="-50" dirty="0">
              <a:solidFill>
                <a:srgbClr val="3571B9"/>
              </a:solidFill>
              <a:effectLst/>
              <a:latin typeface="Abadi" panose="020B0604020104020204" pitchFamily="34" charset="0"/>
              <a:ea typeface="+mj-ea"/>
              <a:cs typeface="+mj-cs"/>
            </a:endParaRPr>
          </a:p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</a:pPr>
            <a:br>
              <a:rPr lang="en-US" sz="4000" spc="-50" dirty="0">
                <a:solidFill>
                  <a:srgbClr val="3571B9"/>
                </a:solidFill>
                <a:latin typeface="Abadi" panose="020B0604020104020204" pitchFamily="34" charset="0"/>
                <a:ea typeface="+mj-ea"/>
                <a:cs typeface="+mj-cs"/>
              </a:rPr>
            </a:br>
            <a:endParaRPr lang="en-US" sz="4000" spc="-50" dirty="0">
              <a:solidFill>
                <a:srgbClr val="3571B9"/>
              </a:solidFill>
              <a:latin typeface="Abadi" panose="020B0604020104020204" pitchFamily="34" charset="0"/>
              <a:ea typeface="+mj-ea"/>
              <a:cs typeface="+mj-cs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C0818049-345B-8D59-54A1-C05398E2E7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5088" y="431902"/>
            <a:ext cx="1458634" cy="1460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D421D832-FCE6-4026-A5B1-954692E1A2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09772" y="2086188"/>
            <a:ext cx="58521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>
            <a:extLst>
              <a:ext uri="{FF2B5EF4-FFF2-40B4-BE49-F238E27FC236}">
                <a16:creationId xmlns:a16="http://schemas.microsoft.com/office/drawing/2014/main" id="{74A3D997-FA47-2302-A6B7-E8DF4F5BE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5110" y="2365512"/>
            <a:ext cx="1458634" cy="1478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50D84A91-7F0E-EA9F-8017-C86F1A1BA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6469" y="4110309"/>
            <a:ext cx="2815872" cy="1583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1" name="Rectangle 1040">
            <a:extLst>
              <a:ext uri="{FF2B5EF4-FFF2-40B4-BE49-F238E27FC236}">
                <a16:creationId xmlns:a16="http://schemas.microsoft.com/office/drawing/2014/main" id="{62DEEBA4-0B42-4DCA-852F-4D86CE964B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3" name="Rectangle 1042">
            <a:extLst>
              <a:ext uri="{FF2B5EF4-FFF2-40B4-BE49-F238E27FC236}">
                <a16:creationId xmlns:a16="http://schemas.microsoft.com/office/drawing/2014/main" id="{9F90379A-EF95-4E00-8695-906F143743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1045" name="TextBox 6">
            <a:extLst>
              <a:ext uri="{FF2B5EF4-FFF2-40B4-BE49-F238E27FC236}">
                <a16:creationId xmlns:a16="http://schemas.microsoft.com/office/drawing/2014/main" id="{C052BFC6-76F0-B573-8D52-61F43B06E7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0975030"/>
              </p:ext>
            </p:extLst>
          </p:nvPr>
        </p:nvGraphicFramePr>
        <p:xfrm>
          <a:off x="4060724" y="2349517"/>
          <a:ext cx="7450920" cy="3951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53652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F29F293-4A35-2F4B-DEC5-B5E8586D6B30}"/>
              </a:ext>
            </a:extLst>
          </p:cNvPr>
          <p:cNvSpPr txBox="1"/>
          <p:nvPr/>
        </p:nvSpPr>
        <p:spPr>
          <a:xfrm>
            <a:off x="1200150" y="1893248"/>
            <a:ext cx="996315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 LLMs require vast amounts of text for optimization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usually from internet - Wikipedia, Reddit, news, literary corpora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newer ones typically trained to predict words from large context windows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0" u="none" strike="noStrike" dirty="0">
                <a:latin typeface="Abadi Extra Light" panose="020B0204020104020204" pitchFamily="34" charset="0"/>
              </a:rPr>
              <a:t> </a:t>
            </a: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information learned by models: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vocabulary, syntax, semantics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social biases of humans who generated text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i="0" u="none" strike="noStrike" dirty="0">
                <a:latin typeface="Abadi Extra Light" panose="020B0204020104020204" pitchFamily="34" charset="0"/>
              </a:rPr>
              <a:t> </a:t>
            </a: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fine-tuning stage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training LLM on specific task: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toxicity detection, summarization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D29B1E-3BE7-1B26-F42A-EB6252C6E15D}"/>
              </a:ext>
            </a:extLst>
          </p:cNvPr>
          <p:cNvSpPr txBox="1"/>
          <p:nvPr/>
        </p:nvSpPr>
        <p:spPr>
          <a:xfrm>
            <a:off x="3046956" y="831419"/>
            <a:ext cx="6093912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400" b="0" i="0" u="none" strike="noStrike" dirty="0">
                <a:solidFill>
                  <a:srgbClr val="3571B9"/>
                </a:solidFill>
                <a:effectLst/>
                <a:latin typeface="Abadi" panose="020B0604020104020204" pitchFamily="34" charset="0"/>
              </a:rPr>
              <a:t>Training LLMs</a:t>
            </a:r>
            <a:endParaRPr lang="en-US" sz="4400" b="0" dirty="0">
              <a:solidFill>
                <a:srgbClr val="3571B9"/>
              </a:solidFill>
              <a:effectLst/>
              <a:latin typeface="Abadi" panose="020B0604020104020204" pitchFamily="34" charset="0"/>
            </a:endParaRPr>
          </a:p>
          <a:p>
            <a:pPr algn="ctr"/>
            <a:br>
              <a:rPr lang="en-US" sz="4400" dirty="0">
                <a:solidFill>
                  <a:srgbClr val="3571B9"/>
                </a:solidFill>
                <a:latin typeface="Abadi" panose="020B0604020104020204" pitchFamily="34" charset="0"/>
              </a:rPr>
            </a:br>
            <a:endParaRPr lang="en-US" sz="4400" dirty="0">
              <a:solidFill>
                <a:srgbClr val="3571B9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578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47A9F236-ED85-44D3-91B8-E8952AD3F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E89E1FD-9FA0-4E24-89E8-540A0AC2C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388D1F77-20AC-463C-A15D-F38BE4207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8C6E698C-8155-4B8B-BDC9-B7299772B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EF5601-A8BC-411D-AA64-3E79320B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584734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3209156-242F-4B26-8D07-CEB2B68A9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4734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7142A5-7F16-32E0-3993-00CC9E403B48}"/>
              </a:ext>
            </a:extLst>
          </p:cNvPr>
          <p:cNvSpPr txBox="1"/>
          <p:nvPr/>
        </p:nvSpPr>
        <p:spPr>
          <a:xfrm rot="10800000" flipV="1">
            <a:off x="688932" y="2871324"/>
            <a:ext cx="311898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4400" b="0" i="0" u="none" strike="noStrike" dirty="0">
                <a:solidFill>
                  <a:schemeClr val="bg1"/>
                </a:solidFill>
                <a:effectLst/>
                <a:latin typeface="Abadi" panose="020B0604020104020204" pitchFamily="34" charset="0"/>
              </a:rPr>
              <a:t>Bias Problem</a:t>
            </a:r>
            <a:endParaRPr lang="en-US" sz="4400" b="0" dirty="0">
              <a:solidFill>
                <a:schemeClr val="bg1"/>
              </a:solidFill>
              <a:effectLst/>
              <a:latin typeface="Abadi" panose="020B06040201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D395C4-7917-D847-0B05-61F76499459E}"/>
              </a:ext>
            </a:extLst>
          </p:cNvPr>
          <p:cNvSpPr txBox="1"/>
          <p:nvPr/>
        </p:nvSpPr>
        <p:spPr>
          <a:xfrm>
            <a:off x="5425564" y="633983"/>
            <a:ext cx="60939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3571B9"/>
                </a:solidFill>
                <a:effectLst/>
                <a:latin typeface="Abadi" panose="020B0604020104020204" pitchFamily="34" charset="0"/>
              </a:rPr>
              <a:t>Task</a:t>
            </a:r>
            <a:endParaRPr lang="en-US" sz="3600" b="0" dirty="0">
              <a:solidFill>
                <a:srgbClr val="3571B9"/>
              </a:solidFill>
              <a:effectLst/>
              <a:latin typeface="Abadi" panose="020B0604020104020204" pitchFamily="34" charset="0"/>
            </a:endParaRPr>
          </a:p>
          <a:p>
            <a:br>
              <a:rPr lang="en-US" sz="3600" dirty="0">
                <a:solidFill>
                  <a:srgbClr val="3571B9"/>
                </a:solidFill>
                <a:latin typeface="Abadi" panose="020B0604020104020204" pitchFamily="34" charset="0"/>
              </a:rPr>
            </a:br>
            <a:endParaRPr lang="en-US" sz="3600" dirty="0">
              <a:solidFill>
                <a:srgbClr val="3571B9"/>
              </a:solidFill>
              <a:latin typeface="Abadi" panose="020B0604020104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D3C3025-868D-43AD-5041-CF5169E65E1A}"/>
              </a:ext>
            </a:extLst>
          </p:cNvPr>
          <p:cNvSpPr txBox="1"/>
          <p:nvPr/>
        </p:nvSpPr>
        <p:spPr>
          <a:xfrm>
            <a:off x="5079005" y="1262168"/>
            <a:ext cx="66481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 err="1">
                <a:effectLst/>
                <a:latin typeface="Abadi Extra Light" panose="020B0204020104020204" pitchFamily="34" charset="0"/>
              </a:rPr>
              <a:t>COMPAS</a:t>
            </a: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 software developed to predict recidivism rate in offenders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C7FD82B-B0D2-6608-CE4B-813844E6C814}"/>
              </a:ext>
            </a:extLst>
          </p:cNvPr>
          <p:cNvSpPr txBox="1"/>
          <p:nvPr/>
        </p:nvSpPr>
        <p:spPr>
          <a:xfrm>
            <a:off x="5576463" y="2777959"/>
            <a:ext cx="60939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 dirty="0">
                <a:solidFill>
                  <a:srgbClr val="3571B9"/>
                </a:solidFill>
                <a:effectLst/>
                <a:latin typeface="Abadi" panose="020B0604020104020204" pitchFamily="34" charset="0"/>
              </a:rPr>
              <a:t>Outcome</a:t>
            </a:r>
            <a:endParaRPr lang="en-US" sz="3600" b="0" dirty="0">
              <a:solidFill>
                <a:srgbClr val="3571B9"/>
              </a:solidFill>
              <a:effectLst/>
              <a:latin typeface="Abadi" panose="020B0604020104020204" pitchFamily="34" charset="0"/>
            </a:endParaRPr>
          </a:p>
          <a:p>
            <a:br>
              <a:rPr lang="en-US" sz="3600" dirty="0">
                <a:solidFill>
                  <a:srgbClr val="3571B9"/>
                </a:solidFill>
                <a:latin typeface="Abadi" panose="020B0604020104020204" pitchFamily="34" charset="0"/>
              </a:rPr>
            </a:br>
            <a:endParaRPr lang="en-US" sz="3600" dirty="0">
              <a:solidFill>
                <a:srgbClr val="3571B9"/>
              </a:solidFill>
              <a:latin typeface="Abadi" panose="020B0604020104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A52E717-ECE1-7666-2DD9-7D7B8A7E4594}"/>
              </a:ext>
            </a:extLst>
          </p:cNvPr>
          <p:cNvSpPr txBox="1"/>
          <p:nvPr/>
        </p:nvSpPr>
        <p:spPr>
          <a:xfrm>
            <a:off x="5191930" y="3461326"/>
            <a:ext cx="645383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badi Extra Light" panose="020B0204020104020204" pitchFamily="34" charset="0"/>
              </a:rPr>
              <a:t>black offenders more likely to be incorrectly flagged for recidivism than white offenders; white offenders more likely to be incorrectly flagged as low-risk for recidivism</a:t>
            </a:r>
            <a:br>
              <a:rPr lang="en-US" sz="2400" b="0" dirty="0">
                <a:effectLst/>
                <a:latin typeface="Abadi Extra Light" panose="020B0204020104020204" pitchFamily="34" charset="0"/>
              </a:rPr>
            </a:br>
            <a:endParaRPr lang="en-US" sz="2400" dirty="0">
              <a:latin typeface="Abadi Extra Light" panose="020B02040201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B24647-FEBB-1C69-7781-F48DCB3BC7FF}"/>
              </a:ext>
            </a:extLst>
          </p:cNvPr>
          <p:cNvSpPr txBox="1"/>
          <p:nvPr/>
        </p:nvSpPr>
        <p:spPr>
          <a:xfrm>
            <a:off x="5044613" y="2055121"/>
            <a:ext cx="6855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Amazon hiring tool developed to select best job candidates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865562-D3EB-577E-DBC2-2ECED1CBBD67}"/>
              </a:ext>
            </a:extLst>
          </p:cNvPr>
          <p:cNvSpPr txBox="1"/>
          <p:nvPr/>
        </p:nvSpPr>
        <p:spPr>
          <a:xfrm>
            <a:off x="5191930" y="5058745"/>
            <a:ext cx="65352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badi Extra Light" panose="020B0204020104020204" pitchFamily="34" charset="0"/>
              </a:rPr>
              <a:t>male-identifying applicants more likely to be selected over others for typically male roles regardless of qualifications</a:t>
            </a:r>
          </a:p>
        </p:txBody>
      </p:sp>
    </p:spTree>
    <p:extLst>
      <p:ext uri="{BB962C8B-B14F-4D97-AF65-F5344CB8AC3E}">
        <p14:creationId xmlns:p14="http://schemas.microsoft.com/office/powerpoint/2010/main" val="287030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5" grpId="0"/>
      <p:bldP spid="19" grpId="0"/>
      <p:bldP spid="20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99000"/>
                <a:satMod val="140000"/>
              </a:schemeClr>
            </a:gs>
            <a:gs pos="65000">
              <a:schemeClr val="bg2">
                <a:tint val="100000"/>
                <a:shade val="80000"/>
                <a:satMod val="130000"/>
              </a:schemeClr>
            </a:gs>
            <a:gs pos="100000">
              <a:schemeClr val="bg2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7A9F236-ED85-44D3-91B8-E8952AD3F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89E1FD-9FA0-4E24-89E8-540A0AC2C6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88D1F77-20AC-463C-A15D-F38BE42073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88952" cy="49701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17D278-D050-5305-DE5F-6C550231E811}"/>
              </a:ext>
            </a:extLst>
          </p:cNvPr>
          <p:cNvSpPr txBox="1"/>
          <p:nvPr/>
        </p:nvSpPr>
        <p:spPr>
          <a:xfrm>
            <a:off x="3098461" y="5457153"/>
            <a:ext cx="609391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n-US" sz="3600" b="0" i="0" u="none" strike="noStrike">
                <a:effectLst/>
                <a:latin typeface="Abadi" panose="020B0604020104020204" pitchFamily="34" charset="0"/>
              </a:rPr>
              <a:t>AI Fairness</a:t>
            </a:r>
            <a:endParaRPr lang="en-US" sz="3600" b="0">
              <a:effectLst/>
              <a:latin typeface="Abadi" panose="020B0604020104020204" pitchFamily="34" charset="0"/>
            </a:endParaRPr>
          </a:p>
          <a:p>
            <a:br>
              <a:rPr lang="en-US" sz="3600">
                <a:latin typeface="Abadi" panose="020B0604020104020204" pitchFamily="34" charset="0"/>
              </a:rPr>
            </a:br>
            <a:endParaRPr lang="en-US" sz="3600" dirty="0">
              <a:latin typeface="Abadi" panose="020B06040201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FA5DBA-4CDF-BCFA-6D21-770F21F2AFB0}"/>
              </a:ext>
            </a:extLst>
          </p:cNvPr>
          <p:cNvSpPr txBox="1"/>
          <p:nvPr/>
        </p:nvSpPr>
        <p:spPr>
          <a:xfrm>
            <a:off x="611392" y="493217"/>
            <a:ext cx="11068050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LLMs learn social biases and perpetuate them during output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previous research on biases in LLMs: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 err="1">
                <a:effectLst/>
                <a:latin typeface="Abadi Extra Light" panose="020B0204020104020204" pitchFamily="34" charset="0"/>
              </a:rPr>
              <a:t>Bolukbasi</a:t>
            </a: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 et al. (2016)</a:t>
            </a:r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debiasing type-level models (</a:t>
            </a:r>
            <a:r>
              <a:rPr lang="en-US" sz="2400" dirty="0" err="1">
                <a:latin typeface="Abadi Extra Light" panose="020B0204020104020204" pitchFamily="34" charset="0"/>
              </a:rPr>
              <a:t>w</a:t>
            </a:r>
            <a:r>
              <a:rPr lang="en-US" sz="2400" b="0" i="0" u="none" strike="noStrike" dirty="0" err="1">
                <a:effectLst/>
                <a:latin typeface="Abadi Extra Light" panose="020B0204020104020204" pitchFamily="34" charset="0"/>
              </a:rPr>
              <a:t>ord2vec</a:t>
            </a: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, </a:t>
            </a:r>
            <a:r>
              <a:rPr lang="en-US" sz="2400" b="0" i="0" u="none" strike="noStrike" dirty="0" err="1">
                <a:effectLst/>
                <a:latin typeface="Abadi Extra Light" panose="020B0204020104020204" pitchFamily="34" charset="0"/>
              </a:rPr>
              <a:t>GloVe</a:t>
            </a: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), maintaining “useful” stereotypes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Kurita et al. (2019)</a:t>
            </a:r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developing bias measurements </a:t>
            </a:r>
            <a:r>
              <a:rPr lang="en-US" sz="2400" dirty="0">
                <a:latin typeface="Abadi Extra Light" panose="020B0204020104020204" pitchFamily="34" charset="0"/>
              </a:rPr>
              <a:t>for</a:t>
            </a: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 contextualized models (BERT, </a:t>
            </a:r>
            <a:r>
              <a:rPr lang="en-US" sz="2400" b="0" i="0" u="none" strike="noStrike" dirty="0" err="1">
                <a:effectLst/>
                <a:latin typeface="Abadi Extra Light" panose="020B0204020104020204" pitchFamily="34" charset="0"/>
              </a:rPr>
              <a:t>GPT</a:t>
            </a: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-4)</a:t>
            </a:r>
          </a:p>
          <a:p>
            <a:pPr marL="742950" lvl="1" indent="-28575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Bender et al. (2021)</a:t>
            </a:r>
          </a:p>
          <a:p>
            <a:pPr marL="1143000" lvl="2" indent="-2286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careful selection of training data, transparency in how LLMs are implemented</a:t>
            </a:r>
          </a:p>
          <a:p>
            <a:pPr marL="685800" lvl="1" indent="-22860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Abadi Extra Light" panose="020B0204020104020204" pitchFamily="34" charset="0"/>
              </a:rPr>
              <a:t>Bhatt et al. (2022)</a:t>
            </a:r>
          </a:p>
          <a:p>
            <a:pPr marL="1143000" lvl="2" indent="-228600" fontAlgn="base">
              <a:buFont typeface="Arial" panose="020B0604020202020204" pitchFamily="34" charset="0"/>
              <a:buChar char="•"/>
            </a:pPr>
            <a:r>
              <a:rPr lang="en-US" sz="2400" dirty="0">
                <a:latin typeface="Abadi Extra Light" panose="020B0204020104020204" pitchFamily="34" charset="0"/>
              </a:rPr>
              <a:t>testing biases in LLMs trained on l</a:t>
            </a:r>
            <a:r>
              <a:rPr lang="en-US" sz="2400" b="0" i="0" u="none" strike="noStrike" dirty="0">
                <a:effectLst/>
                <a:latin typeface="Abadi Extra Light" panose="020B0204020104020204" pitchFamily="34" charset="0"/>
              </a:rPr>
              <a:t>ow-resource languages, consideration of non-English/Western geopolitical contexts</a:t>
            </a:r>
          </a:p>
        </p:txBody>
      </p:sp>
    </p:spTree>
    <p:extLst>
      <p:ext uri="{BB962C8B-B14F-4D97-AF65-F5344CB8AC3E}">
        <p14:creationId xmlns:p14="http://schemas.microsoft.com/office/powerpoint/2010/main" val="4224607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1D1D1210-3BD3-4C6E-AD1B-07BFB5ABD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4947F56-9DBB-4FF9-ABF2-5B7B3C7B5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6E21A4B-9996-44C9-AE8B-9B156A6CD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64E74486-E6AB-4CA4-B730-DCB6EBC7B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201415-469F-14FE-F037-2A6E005A71C7}"/>
              </a:ext>
            </a:extLst>
          </p:cNvPr>
          <p:cNvSpPr txBox="1"/>
          <p:nvPr/>
        </p:nvSpPr>
        <p:spPr>
          <a:xfrm>
            <a:off x="542763" y="-66484"/>
            <a:ext cx="10909073" cy="1057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3200" spc="-50" dirty="0">
                <a:solidFill>
                  <a:srgbClr val="3571B9"/>
                </a:solidFill>
                <a:latin typeface="Abadi" panose="020B0604020104020204" pitchFamily="34" charset="0"/>
                <a:ea typeface="+mj-ea"/>
                <a:cs typeface="+mj-cs"/>
              </a:rPr>
              <a:t>Issues in Language Modeling: Croatian Gender Agreement</a:t>
            </a:r>
          </a:p>
        </p:txBody>
      </p:sp>
      <p:pic>
        <p:nvPicPr>
          <p:cNvPr id="11" name="Picture 10" descr="A picture containing text, font, screenshot, white&#10;&#10;Description automatically generated">
            <a:extLst>
              <a:ext uri="{FF2B5EF4-FFF2-40B4-BE49-F238E27FC236}">
                <a16:creationId xmlns:a16="http://schemas.microsoft.com/office/drawing/2014/main" id="{C498AAA6-9B9E-CA1F-8816-6735ED5D76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0" y="1309598"/>
            <a:ext cx="10203900" cy="3851973"/>
          </a:xfrm>
          <a:prstGeom prst="rect">
            <a:avLst/>
          </a:prstGeom>
        </p:spPr>
      </p:pic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FD29D94-DCB8-41B5-B682-FE1CEFCB5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F1720810-DC7C-41EE-8F6B-E884FA644E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9D905F4-0739-470A-953A-6CDD9AD67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C08A44-EAEC-AA29-E5A8-BC6F279ADB04}"/>
              </a:ext>
            </a:extLst>
          </p:cNvPr>
          <p:cNvSpPr txBox="1"/>
          <p:nvPr/>
        </p:nvSpPr>
        <p:spPr>
          <a:xfrm>
            <a:off x="8603401" y="5791877"/>
            <a:ext cx="2633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+mj-lt"/>
              </a:rPr>
              <a:t>(</a:t>
            </a:r>
            <a:r>
              <a:rPr lang="en-US" dirty="0" err="1">
                <a:solidFill>
                  <a:schemeClr val="tx2"/>
                </a:solidFill>
                <a:latin typeface="+mj-lt"/>
              </a:rPr>
              <a:t>Arsenijevi</a:t>
            </a:r>
            <a:r>
              <a:rPr lang="hr-HR" dirty="0">
                <a:solidFill>
                  <a:schemeClr val="tx2"/>
                </a:solidFill>
                <a:latin typeface="+mj-lt"/>
              </a:rPr>
              <a:t>ć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 &amp; </a:t>
            </a:r>
            <a:r>
              <a:rPr lang="en-US" dirty="0" err="1">
                <a:solidFill>
                  <a:schemeClr val="tx2"/>
                </a:solidFill>
                <a:latin typeface="+mj-lt"/>
              </a:rPr>
              <a:t>Borik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 2022)</a:t>
            </a:r>
          </a:p>
        </p:txBody>
      </p:sp>
    </p:spTree>
    <p:extLst>
      <p:ext uri="{BB962C8B-B14F-4D97-AF65-F5344CB8AC3E}">
        <p14:creationId xmlns:p14="http://schemas.microsoft.com/office/powerpoint/2010/main" val="2294686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>
            <a:extLst>
              <a:ext uri="{FF2B5EF4-FFF2-40B4-BE49-F238E27FC236}">
                <a16:creationId xmlns:a16="http://schemas.microsoft.com/office/drawing/2014/main" id="{1D1D1210-3BD3-4C6E-AD1B-07BFB5ABD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4947F56-9DBB-4FF9-ABF2-5B7B3C7B5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6E21A4B-9996-44C9-AE8B-9B156A6CD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64E74486-E6AB-4CA4-B730-DCB6EBC7B1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201415-469F-14FE-F037-2A6E005A71C7}"/>
              </a:ext>
            </a:extLst>
          </p:cNvPr>
          <p:cNvSpPr txBox="1"/>
          <p:nvPr/>
        </p:nvSpPr>
        <p:spPr>
          <a:xfrm>
            <a:off x="542763" y="-66484"/>
            <a:ext cx="10909073" cy="105765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</a:pPr>
            <a:r>
              <a:rPr lang="en-US" sz="3200" spc="-50" dirty="0">
                <a:solidFill>
                  <a:srgbClr val="3571B9"/>
                </a:solidFill>
                <a:latin typeface="Abadi" panose="020B0604020104020204" pitchFamily="34" charset="0"/>
                <a:ea typeface="+mj-ea"/>
                <a:cs typeface="+mj-cs"/>
              </a:rPr>
              <a:t>Issues in Language Modeling: Croatian Gender Agreement</a:t>
            </a: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5FD29D94-DCB8-41B5-B682-FE1CEFCB53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086" y="5618770"/>
            <a:ext cx="105156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F1720810-DC7C-41EE-8F6B-E884FA644E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9D905F4-0739-470A-953A-6CDD9AD67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0C08A44-EAEC-AA29-E5A8-BC6F279ADB04}"/>
              </a:ext>
            </a:extLst>
          </p:cNvPr>
          <p:cNvSpPr txBox="1"/>
          <p:nvPr/>
        </p:nvSpPr>
        <p:spPr>
          <a:xfrm>
            <a:off x="8343901" y="5791877"/>
            <a:ext cx="2892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+mj-lt"/>
              </a:rPr>
              <a:t>(Tomi</a:t>
            </a:r>
            <a:r>
              <a:rPr lang="hr-HR" dirty="0">
                <a:solidFill>
                  <a:schemeClr val="tx2"/>
                </a:solidFill>
                <a:latin typeface="+mj-lt"/>
              </a:rPr>
              <a:t>ć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2006, Pu</a:t>
            </a:r>
            <a:r>
              <a:rPr lang="hr-HR" dirty="0">
                <a:solidFill>
                  <a:schemeClr val="tx2"/>
                </a:solidFill>
                <a:latin typeface="+mj-lt"/>
              </a:rPr>
              <a:t>škar 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20</a:t>
            </a:r>
            <a:r>
              <a:rPr lang="hr-HR" dirty="0">
                <a:solidFill>
                  <a:schemeClr val="tx2"/>
                </a:solidFill>
                <a:latin typeface="+mj-lt"/>
              </a:rPr>
              <a:t>17</a:t>
            </a:r>
            <a:r>
              <a:rPr lang="en-US" dirty="0">
                <a:solidFill>
                  <a:schemeClr val="tx2"/>
                </a:solidFill>
                <a:latin typeface="+mj-lt"/>
              </a:rPr>
              <a:t>) </a:t>
            </a:r>
          </a:p>
        </p:txBody>
      </p:sp>
      <p:pic>
        <p:nvPicPr>
          <p:cNvPr id="3" name="Picture 2" descr="A picture containing text, font, white, typography&#10;&#10;Description automatically generated">
            <a:extLst>
              <a:ext uri="{FF2B5EF4-FFF2-40B4-BE49-F238E27FC236}">
                <a16:creationId xmlns:a16="http://schemas.microsoft.com/office/drawing/2014/main" id="{F303DB78-8822-B8C9-4C9A-472FDDE2D0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859" y="3938609"/>
            <a:ext cx="5553850" cy="1047896"/>
          </a:xfrm>
          <a:prstGeom prst="rect">
            <a:avLst/>
          </a:prstGeom>
        </p:spPr>
      </p:pic>
      <p:pic>
        <p:nvPicPr>
          <p:cNvPr id="14" name="Picture 13" descr="A black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218AEB35-DFB4-9030-50D6-31B4D29C6A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859" y="2663242"/>
            <a:ext cx="7536366" cy="1047894"/>
          </a:xfrm>
          <a:prstGeom prst="rect">
            <a:avLst/>
          </a:prstGeom>
        </p:spPr>
      </p:pic>
      <p:pic>
        <p:nvPicPr>
          <p:cNvPr id="16" name="Picture 15" descr="A black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F7D35733-7AF0-E13C-1AFE-3276816C76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859" y="1439592"/>
            <a:ext cx="8171560" cy="1047894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D413A2B4-69D1-834E-0405-571FB750191A}"/>
              </a:ext>
            </a:extLst>
          </p:cNvPr>
          <p:cNvSpPr txBox="1"/>
          <p:nvPr/>
        </p:nvSpPr>
        <p:spPr>
          <a:xfrm>
            <a:off x="1081692" y="1364771"/>
            <a:ext cx="92845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2400" dirty="0">
                <a:solidFill>
                  <a:schemeClr val="tx2"/>
                </a:solidFill>
                <a:latin typeface="Abadi Extra Light" panose="020B0204020104020204" pitchFamily="34" charset="0"/>
              </a:rPr>
              <a:t> a.</a:t>
            </a:r>
          </a:p>
          <a:p>
            <a:r>
              <a:rPr lang="en-US" sz="2400" dirty="0">
                <a:solidFill>
                  <a:schemeClr val="tx2"/>
                </a:solidFill>
                <a:latin typeface="Abadi Extra Light" panose="020B0204020104020204" pitchFamily="34" charset="0"/>
              </a:rPr>
              <a:t>      </a:t>
            </a:r>
          </a:p>
          <a:p>
            <a:endParaRPr lang="en-US" sz="2400" dirty="0">
              <a:solidFill>
                <a:schemeClr val="tx2"/>
              </a:solidFill>
              <a:latin typeface="Abadi Extra Light" panose="020B020402010402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badi Extra Light" panose="020B0204020104020204" pitchFamily="34" charset="0"/>
              </a:rPr>
              <a:t>	</a:t>
            </a:r>
          </a:p>
          <a:p>
            <a:r>
              <a:rPr lang="en-US" sz="2400" dirty="0">
                <a:solidFill>
                  <a:schemeClr val="tx2"/>
                </a:solidFill>
                <a:latin typeface="Abadi Extra Light" panose="020B0204020104020204" pitchFamily="34" charset="0"/>
              </a:rPr>
              <a:t>	b.</a:t>
            </a:r>
          </a:p>
          <a:p>
            <a:endParaRPr lang="en-US" sz="2400" dirty="0">
              <a:solidFill>
                <a:schemeClr val="tx2"/>
              </a:solidFill>
              <a:latin typeface="Abadi Extra Light" panose="020B0204020104020204" pitchFamily="34" charset="0"/>
            </a:endParaRPr>
          </a:p>
          <a:p>
            <a:endParaRPr lang="en-US" sz="2400" dirty="0">
              <a:solidFill>
                <a:schemeClr val="tx2"/>
              </a:solidFill>
              <a:latin typeface="Abadi Extra Light" panose="020B0204020104020204" pitchFamily="34" charset="0"/>
            </a:endParaRPr>
          </a:p>
          <a:p>
            <a:r>
              <a:rPr lang="en-US" sz="2400" dirty="0">
                <a:solidFill>
                  <a:schemeClr val="tx2"/>
                </a:solidFill>
                <a:latin typeface="Abadi Extra Light" panose="020B0204020104020204" pitchFamily="34" charset="0"/>
              </a:rPr>
              <a:t>	c. </a:t>
            </a:r>
          </a:p>
        </p:txBody>
      </p:sp>
    </p:spTree>
    <p:extLst>
      <p:ext uri="{BB962C8B-B14F-4D97-AF65-F5344CB8AC3E}">
        <p14:creationId xmlns:p14="http://schemas.microsoft.com/office/powerpoint/2010/main" val="848220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43AFC8-D8D0-4784-B08C-6324FA88E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4B1A56-8AFB-4D4F-8D98-1E832D6FFE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3478" y="0"/>
            <a:ext cx="4657389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0DC0A4-C247-08FF-9469-E1728E2B3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1163" y="1111753"/>
            <a:ext cx="3720353" cy="4634494"/>
          </a:xfrm>
          <a:ln w="25400" cap="sq">
            <a:noFill/>
            <a:miter lim="800000"/>
          </a:ln>
        </p:spPr>
        <p:txBody>
          <a:bodyPr anchor="ctr">
            <a:normAutofit/>
          </a:bodyPr>
          <a:lstStyle/>
          <a:p>
            <a:pPr algn="ctr"/>
            <a:r>
              <a:rPr lang="en-US" sz="4400" dirty="0">
                <a:solidFill>
                  <a:srgbClr val="FFFFFF"/>
                </a:solidFill>
                <a:latin typeface="Abadi" panose="020B0604020104020204" pitchFamily="34" charset="0"/>
              </a:rPr>
              <a:t> Current Work:</a:t>
            </a:r>
            <a:br>
              <a:rPr lang="en-US" sz="4400" dirty="0">
                <a:solidFill>
                  <a:srgbClr val="FFFFFF"/>
                </a:solidFill>
                <a:latin typeface="Abadi" panose="020B0604020104020204" pitchFamily="34" charset="0"/>
              </a:rPr>
            </a:br>
            <a:r>
              <a:rPr lang="en-US" sz="4400" dirty="0">
                <a:solidFill>
                  <a:srgbClr val="FFFFFF"/>
                </a:solidFill>
                <a:latin typeface="Abadi" panose="020B0604020104020204" pitchFamily="34" charset="0"/>
              </a:rPr>
              <a:t>Questions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E828FC-05B4-4BA4-92D3-3DF79D42D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53478" cy="6858000"/>
          </a:xfrm>
          <a:prstGeom prst="rect">
            <a:avLst/>
          </a:prstGeom>
          <a:solidFill>
            <a:schemeClr val="tx1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330B36-91F2-BE4E-CBBB-5B42A5D58352}"/>
              </a:ext>
            </a:extLst>
          </p:cNvPr>
          <p:cNvSpPr txBox="1"/>
          <p:nvPr/>
        </p:nvSpPr>
        <p:spPr>
          <a:xfrm>
            <a:off x="6446333" y="2090172"/>
            <a:ext cx="5410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0" i="0" u="none" strike="noStrike" dirty="0">
                <a:effectLst/>
                <a:latin typeface="Abadi Extra Light" panose="020B0204020104020204" pitchFamily="34" charset="0"/>
              </a:rPr>
              <a:t>How should social biases be quantified in LLMs?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800" b="0" i="0" u="none" strike="noStrike" dirty="0">
              <a:effectLst/>
              <a:latin typeface="Abadi Extra Light" panose="020B0204020104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b="0" i="0" u="none" strike="noStrike" dirty="0">
                <a:effectLst/>
                <a:latin typeface="Abadi Extra Light" panose="020B0204020104020204" pitchFamily="34" charset="0"/>
              </a:rPr>
              <a:t>How </a:t>
            </a:r>
            <a:r>
              <a:rPr lang="en-US" sz="2800" dirty="0">
                <a:latin typeface="Abadi Extra Light" panose="020B0204020104020204" pitchFamily="34" charset="0"/>
              </a:rPr>
              <a:t>should </a:t>
            </a:r>
            <a:r>
              <a:rPr lang="en-US" sz="2800" b="0" i="0" u="none" strike="noStrike" dirty="0">
                <a:effectLst/>
                <a:latin typeface="Abadi Extra Light" panose="020B0204020104020204" pitchFamily="34" charset="0"/>
              </a:rPr>
              <a:t>these measures differ across models trained on different languages(English vs. Croatian)?</a:t>
            </a:r>
          </a:p>
        </p:txBody>
      </p:sp>
    </p:spTree>
    <p:extLst>
      <p:ext uri="{BB962C8B-B14F-4D97-AF65-F5344CB8AC3E}">
        <p14:creationId xmlns:p14="http://schemas.microsoft.com/office/powerpoint/2010/main" val="21750826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306</TotalTime>
  <Words>1033</Words>
  <Application>Microsoft Office PowerPoint</Application>
  <PresentationFormat>Widescreen</PresentationFormat>
  <Paragraphs>192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Abadi</vt:lpstr>
      <vt:lpstr>Abadi Extra Light</vt:lpstr>
      <vt:lpstr>Arial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Current Work: Questions</vt:lpstr>
      <vt:lpstr>Methods</vt:lpstr>
      <vt:lpstr>Experiment I: BERT and mBERT (En)</vt:lpstr>
      <vt:lpstr>Experiment II: mBERT and BERTić (Cro)</vt:lpstr>
      <vt:lpstr>Hypothesis</vt:lpstr>
      <vt:lpstr>Preliminary Results and Analysis</vt:lpstr>
      <vt:lpstr>Limitations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Grace Butler</dc:creator>
  <cp:lastModifiedBy>Alexandra Grace Butler</cp:lastModifiedBy>
  <cp:revision>48</cp:revision>
  <dcterms:created xsi:type="dcterms:W3CDTF">2023-05-20T03:22:32Z</dcterms:created>
  <dcterms:modified xsi:type="dcterms:W3CDTF">2023-05-20T19:01:42Z</dcterms:modified>
</cp:coreProperties>
</file>